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8"/>
  </p:notesMasterIdLst>
  <p:handoutMasterIdLst>
    <p:handoutMasterId r:id="rId109"/>
  </p:handoutMasterIdLst>
  <p:sldIdLst>
    <p:sldId id="308" r:id="rId5"/>
    <p:sldId id="309" r:id="rId6"/>
    <p:sldId id="311" r:id="rId7"/>
    <p:sldId id="310" r:id="rId8"/>
    <p:sldId id="312" r:id="rId9"/>
    <p:sldId id="313" r:id="rId10"/>
    <p:sldId id="314" r:id="rId11"/>
    <p:sldId id="264" r:id="rId12"/>
    <p:sldId id="287" r:id="rId13"/>
    <p:sldId id="291" r:id="rId14"/>
    <p:sldId id="274" r:id="rId15"/>
    <p:sldId id="290" r:id="rId16"/>
    <p:sldId id="302" r:id="rId17"/>
    <p:sldId id="315" r:id="rId18"/>
    <p:sldId id="378" r:id="rId19"/>
    <p:sldId id="292" r:id="rId20"/>
    <p:sldId id="294" r:id="rId21"/>
    <p:sldId id="295" r:id="rId22"/>
    <p:sldId id="293" r:id="rId23"/>
    <p:sldId id="300" r:id="rId24"/>
    <p:sldId id="304" r:id="rId25"/>
    <p:sldId id="379" r:id="rId26"/>
    <p:sldId id="380" r:id="rId27"/>
    <p:sldId id="381" r:id="rId28"/>
    <p:sldId id="387" r:id="rId29"/>
    <p:sldId id="382" r:id="rId30"/>
    <p:sldId id="383" r:id="rId31"/>
    <p:sldId id="384" r:id="rId32"/>
    <p:sldId id="385" r:id="rId33"/>
    <p:sldId id="386" r:id="rId34"/>
    <p:sldId id="305" r:id="rId35"/>
    <p:sldId id="306" r:id="rId36"/>
    <p:sldId id="422" r:id="rId37"/>
    <p:sldId id="423" r:id="rId38"/>
    <p:sldId id="424" r:id="rId39"/>
    <p:sldId id="425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330" r:id="rId48"/>
    <p:sldId id="433" r:id="rId49"/>
    <p:sldId id="331" r:id="rId50"/>
    <p:sldId id="434" r:id="rId51"/>
    <p:sldId id="435" r:id="rId52"/>
    <p:sldId id="436" r:id="rId53"/>
    <p:sldId id="389" r:id="rId54"/>
    <p:sldId id="307" r:id="rId55"/>
    <p:sldId id="289" r:id="rId56"/>
    <p:sldId id="390" r:id="rId57"/>
    <p:sldId id="391" r:id="rId58"/>
    <p:sldId id="392" r:id="rId59"/>
    <p:sldId id="393" r:id="rId60"/>
    <p:sldId id="326" r:id="rId61"/>
    <p:sldId id="394" r:id="rId62"/>
    <p:sldId id="327" r:id="rId63"/>
    <p:sldId id="395" r:id="rId64"/>
    <p:sldId id="396" r:id="rId65"/>
    <p:sldId id="397" r:id="rId66"/>
    <p:sldId id="398" r:id="rId67"/>
    <p:sldId id="32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99" r:id="rId76"/>
    <p:sldId id="400" r:id="rId77"/>
    <p:sldId id="401" r:id="rId78"/>
    <p:sldId id="316" r:id="rId79"/>
    <p:sldId id="317" r:id="rId80"/>
    <p:sldId id="318" r:id="rId81"/>
    <p:sldId id="402" r:id="rId82"/>
    <p:sldId id="361" r:id="rId83"/>
    <p:sldId id="362" r:id="rId84"/>
    <p:sldId id="285" r:id="rId85"/>
    <p:sldId id="373" r:id="rId86"/>
    <p:sldId id="403" r:id="rId87"/>
    <p:sldId id="364" r:id="rId88"/>
    <p:sldId id="404" r:id="rId89"/>
    <p:sldId id="405" r:id="rId90"/>
    <p:sldId id="406" r:id="rId91"/>
    <p:sldId id="407" r:id="rId92"/>
    <p:sldId id="408" r:id="rId93"/>
    <p:sldId id="377" r:id="rId94"/>
    <p:sldId id="409" r:id="rId95"/>
    <p:sldId id="410" r:id="rId96"/>
    <p:sldId id="411" r:id="rId97"/>
    <p:sldId id="412" r:id="rId98"/>
    <p:sldId id="413" r:id="rId99"/>
    <p:sldId id="414" r:id="rId100"/>
    <p:sldId id="415" r:id="rId101"/>
    <p:sldId id="416" r:id="rId102"/>
    <p:sldId id="417" r:id="rId103"/>
    <p:sldId id="418" r:id="rId104"/>
    <p:sldId id="419" r:id="rId105"/>
    <p:sldId id="375" r:id="rId106"/>
    <p:sldId id="376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DC9F18-317F-4C65-89C1-09A6A7F00381}" v="40" dt="2024-08-06T17:32:52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22" autoAdjust="0"/>
    <p:restoredTop sz="94660"/>
  </p:normalViewPr>
  <p:slideViewPr>
    <p:cSldViewPr>
      <p:cViewPr varScale="1">
        <p:scale>
          <a:sx n="108" d="100"/>
          <a:sy n="108" d="100"/>
        </p:scale>
        <p:origin x="144" y="1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ura Bawantha" userId="208d94dc0ef26c60" providerId="LiveId" clId="{A0DC9F18-317F-4C65-89C1-09A6A7F00381}"/>
    <pc:docChg chg="undo custSel addSld modSld sldOrd">
      <pc:chgData name="Dinura Bawantha" userId="208d94dc0ef26c60" providerId="LiveId" clId="{A0DC9F18-317F-4C65-89C1-09A6A7F00381}" dt="2024-08-06T17:40:18.100" v="277" actId="20577"/>
      <pc:docMkLst>
        <pc:docMk/>
      </pc:docMkLst>
      <pc:sldChg chg="addSp modSp mod">
        <pc:chgData name="Dinura Bawantha" userId="208d94dc0ef26c60" providerId="LiveId" clId="{A0DC9F18-317F-4C65-89C1-09A6A7F00381}" dt="2024-08-06T17:33:16.310" v="239" actId="20577"/>
        <pc:sldMkLst>
          <pc:docMk/>
          <pc:sldMk cId="912359052" sldId="308"/>
        </pc:sldMkLst>
        <pc:spChg chg="mod">
          <ac:chgData name="Dinura Bawantha" userId="208d94dc0ef26c60" providerId="LiveId" clId="{A0DC9F18-317F-4C65-89C1-09A6A7F00381}" dt="2024-08-06T17:33:16.310" v="239" actId="20577"/>
          <ac:spMkLst>
            <pc:docMk/>
            <pc:sldMk cId="912359052" sldId="308"/>
            <ac:spMk id="2" creationId="{A50A10E9-386D-8FD9-6ECB-7A9EFDFF9A92}"/>
          </ac:spMkLst>
        </pc:spChg>
        <pc:spChg chg="mod">
          <ac:chgData name="Dinura Bawantha" userId="208d94dc0ef26c60" providerId="LiveId" clId="{A0DC9F18-317F-4C65-89C1-09A6A7F00381}" dt="2024-08-06T17:32:48.309" v="230" actId="1076"/>
          <ac:spMkLst>
            <pc:docMk/>
            <pc:sldMk cId="912359052" sldId="308"/>
            <ac:spMk id="3" creationId="{2BF6BF6A-2576-C91A-D04D-29785F5C4E88}"/>
          </ac:spMkLst>
        </pc:spChg>
        <pc:picChg chg="add mod">
          <ac:chgData name="Dinura Bawantha" userId="208d94dc0ef26c60" providerId="LiveId" clId="{A0DC9F18-317F-4C65-89C1-09A6A7F00381}" dt="2024-08-06T17:32:52.699" v="233" actId="571"/>
          <ac:picMkLst>
            <pc:docMk/>
            <pc:sldMk cId="912359052" sldId="308"/>
            <ac:picMk id="4" creationId="{7CF50DDE-4DEF-6A39-8D25-98E29CB6D54D}"/>
          </ac:picMkLst>
        </pc:picChg>
        <pc:picChg chg="mod">
          <ac:chgData name="Dinura Bawantha" userId="208d94dc0ef26c60" providerId="LiveId" clId="{A0DC9F18-317F-4C65-89C1-09A6A7F00381}" dt="2024-08-06T17:32:57.532" v="235" actId="1076"/>
          <ac:picMkLst>
            <pc:docMk/>
            <pc:sldMk cId="912359052" sldId="308"/>
            <ac:picMk id="235" creationId="{90522ADE-1CD3-C5FA-9FF3-91EDB7BA9E80}"/>
          </ac:picMkLst>
        </pc:picChg>
      </pc:sldChg>
      <pc:sldChg chg="modSp mod">
        <pc:chgData name="Dinura Bawantha" userId="208d94dc0ef26c60" providerId="LiveId" clId="{A0DC9F18-317F-4C65-89C1-09A6A7F00381}" dt="2024-08-06T17:34:12.279" v="255" actId="1076"/>
        <pc:sldMkLst>
          <pc:docMk/>
          <pc:sldMk cId="1744347082" sldId="309"/>
        </pc:sldMkLst>
        <pc:spChg chg="mod">
          <ac:chgData name="Dinura Bawantha" userId="208d94dc0ef26c60" providerId="LiveId" clId="{A0DC9F18-317F-4C65-89C1-09A6A7F00381}" dt="2024-08-06T17:33:43.053" v="248" actId="20577"/>
          <ac:spMkLst>
            <pc:docMk/>
            <pc:sldMk cId="1744347082" sldId="309"/>
            <ac:spMk id="25" creationId="{9646DAC2-B0EB-8A36-B018-C8A052776181}"/>
          </ac:spMkLst>
        </pc:spChg>
        <pc:spChg chg="mod">
          <ac:chgData name="Dinura Bawantha" userId="208d94dc0ef26c60" providerId="LiveId" clId="{A0DC9F18-317F-4C65-89C1-09A6A7F00381}" dt="2024-08-06T17:34:05.638" v="253" actId="1076"/>
          <ac:spMkLst>
            <pc:docMk/>
            <pc:sldMk cId="1744347082" sldId="309"/>
            <ac:spMk id="26" creationId="{556B3B20-11AB-E29D-EF14-9861D2D5D9DD}"/>
          </ac:spMkLst>
        </pc:spChg>
        <pc:spChg chg="mod">
          <ac:chgData name="Dinura Bawantha" userId="208d94dc0ef26c60" providerId="LiveId" clId="{A0DC9F18-317F-4C65-89C1-09A6A7F00381}" dt="2024-08-06T17:34:00.879" v="252" actId="1076"/>
          <ac:spMkLst>
            <pc:docMk/>
            <pc:sldMk cId="1744347082" sldId="309"/>
            <ac:spMk id="27" creationId="{54681291-FB12-2C7D-0E59-8AEE6E56046F}"/>
          </ac:spMkLst>
        </pc:spChg>
        <pc:picChg chg="mod">
          <ac:chgData name="Dinura Bawantha" userId="208d94dc0ef26c60" providerId="LiveId" clId="{A0DC9F18-317F-4C65-89C1-09A6A7F00381}" dt="2024-08-06T17:34:08.946" v="254" actId="1076"/>
          <ac:picMkLst>
            <pc:docMk/>
            <pc:sldMk cId="1744347082" sldId="309"/>
            <ac:picMk id="14" creationId="{86D7937D-B9A1-5804-4695-B9E148AAAF1C}"/>
          </ac:picMkLst>
        </pc:picChg>
        <pc:picChg chg="mod">
          <ac:chgData name="Dinura Bawantha" userId="208d94dc0ef26c60" providerId="LiveId" clId="{A0DC9F18-317F-4C65-89C1-09A6A7F00381}" dt="2024-08-06T17:33:58.065" v="251" actId="1076"/>
          <ac:picMkLst>
            <pc:docMk/>
            <pc:sldMk cId="1744347082" sldId="309"/>
            <ac:picMk id="16" creationId="{33CD0CAD-25B8-7CDB-8B0D-C19265588CED}"/>
          </ac:picMkLst>
        </pc:picChg>
        <pc:picChg chg="mod">
          <ac:chgData name="Dinura Bawantha" userId="208d94dc0ef26c60" providerId="LiveId" clId="{A0DC9F18-317F-4C65-89C1-09A6A7F00381}" dt="2024-08-06T17:34:12.279" v="255" actId="1076"/>
          <ac:picMkLst>
            <pc:docMk/>
            <pc:sldMk cId="1744347082" sldId="309"/>
            <ac:picMk id="20" creationId="{F4479255-A83C-BE86-0274-50D52A1782D6}"/>
          </ac:picMkLst>
        </pc:picChg>
      </pc:sldChg>
      <pc:sldChg chg="modSp mod">
        <pc:chgData name="Dinura Bawantha" userId="208d94dc0ef26c60" providerId="LiveId" clId="{A0DC9F18-317F-4C65-89C1-09A6A7F00381}" dt="2024-08-06T17:35:15.037" v="261" actId="14100"/>
        <pc:sldMkLst>
          <pc:docMk/>
          <pc:sldMk cId="2669188193" sldId="318"/>
        </pc:sldMkLst>
        <pc:picChg chg="mod">
          <ac:chgData name="Dinura Bawantha" userId="208d94dc0ef26c60" providerId="LiveId" clId="{A0DC9F18-317F-4C65-89C1-09A6A7F00381}" dt="2024-08-06T17:35:15.037" v="261" actId="14100"/>
          <ac:picMkLst>
            <pc:docMk/>
            <pc:sldMk cId="2669188193" sldId="318"/>
            <ac:picMk id="9" creationId="{66672113-AF44-BDEB-28BD-9C90CBA39E52}"/>
          </ac:picMkLst>
        </pc:picChg>
      </pc:sldChg>
      <pc:sldChg chg="modSp mod">
        <pc:chgData name="Dinura Bawantha" userId="208d94dc0ef26c60" providerId="LiveId" clId="{A0DC9F18-317F-4C65-89C1-09A6A7F00381}" dt="2024-08-06T16:59:20.241" v="146" actId="20577"/>
        <pc:sldMkLst>
          <pc:docMk/>
          <pc:sldMk cId="2422885167" sldId="321"/>
        </pc:sldMkLst>
        <pc:spChg chg="mod">
          <ac:chgData name="Dinura Bawantha" userId="208d94dc0ef26c60" providerId="LiveId" clId="{A0DC9F18-317F-4C65-89C1-09A6A7F00381}" dt="2024-08-06T16:59:20.241" v="146" actId="20577"/>
          <ac:spMkLst>
            <pc:docMk/>
            <pc:sldMk cId="2422885167" sldId="321"/>
            <ac:spMk id="8" creationId="{86C8F2F6-3A1C-F330-457F-EFEE5B862834}"/>
          </ac:spMkLst>
        </pc:spChg>
      </pc:sldChg>
      <pc:sldChg chg="modSp mod">
        <pc:chgData name="Dinura Bawantha" userId="208d94dc0ef26c60" providerId="LiveId" clId="{A0DC9F18-317F-4C65-89C1-09A6A7F00381}" dt="2024-08-06T17:20:18.272" v="224" actId="207"/>
        <pc:sldMkLst>
          <pc:docMk/>
          <pc:sldMk cId="4022431794" sldId="323"/>
        </pc:sldMkLst>
        <pc:spChg chg="mod">
          <ac:chgData name="Dinura Bawantha" userId="208d94dc0ef26c60" providerId="LiveId" clId="{A0DC9F18-317F-4C65-89C1-09A6A7F00381}" dt="2024-08-06T17:20:18.272" v="224" actId="207"/>
          <ac:spMkLst>
            <pc:docMk/>
            <pc:sldMk cId="4022431794" sldId="323"/>
            <ac:spMk id="6" creationId="{45038D85-1338-075D-005B-E1C9273D0BFB}"/>
          </ac:spMkLst>
        </pc:spChg>
        <pc:spChg chg="mod">
          <ac:chgData name="Dinura Bawantha" userId="208d94dc0ef26c60" providerId="LiveId" clId="{A0DC9F18-317F-4C65-89C1-09A6A7F00381}" dt="2024-08-06T17:19:45.596" v="222" actId="20577"/>
          <ac:spMkLst>
            <pc:docMk/>
            <pc:sldMk cId="4022431794" sldId="323"/>
            <ac:spMk id="8" creationId="{86C8F2F6-3A1C-F330-457F-EFEE5B862834}"/>
          </ac:spMkLst>
        </pc:spChg>
      </pc:sldChg>
      <pc:sldChg chg="addSp delSp modSp mod">
        <pc:chgData name="Dinura Bawantha" userId="208d94dc0ef26c60" providerId="LiveId" clId="{A0DC9F18-317F-4C65-89C1-09A6A7F00381}" dt="2024-08-06T17:36:06.045" v="266" actId="1076"/>
        <pc:sldMkLst>
          <pc:docMk/>
          <pc:sldMk cId="990575177" sldId="324"/>
        </pc:sldMkLst>
        <pc:spChg chg="del mod">
          <ac:chgData name="Dinura Bawantha" userId="208d94dc0ef26c60" providerId="LiveId" clId="{A0DC9F18-317F-4C65-89C1-09A6A7F00381}" dt="2024-08-06T16:33:12.819" v="63" actId="3680"/>
          <ac:spMkLst>
            <pc:docMk/>
            <pc:sldMk cId="990575177" sldId="324"/>
            <ac:spMk id="8" creationId="{86C8F2F6-3A1C-F330-457F-EFEE5B862834}"/>
          </ac:spMkLst>
        </pc:spChg>
        <pc:graphicFrameChg chg="add mod ord modGraphic">
          <ac:chgData name="Dinura Bawantha" userId="208d94dc0ef26c60" providerId="LiveId" clId="{A0DC9F18-317F-4C65-89C1-09A6A7F00381}" dt="2024-08-06T16:45:49.435" v="104" actId="34135"/>
          <ac:graphicFrameMkLst>
            <pc:docMk/>
            <pc:sldMk cId="990575177" sldId="324"/>
            <ac:graphicFrameMk id="2" creationId="{19C6573F-D642-127E-B60A-5A9C3E6251B8}"/>
          </ac:graphicFrameMkLst>
        </pc:graphicFrame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6" creationId="{736B9B10-CC64-638E-BE3B-1F3B520937BA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7" creationId="{EE7CE40B-181F-7932-501C-502869145412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9" creationId="{EF0B02DA-A0D3-B2B1-478C-B189BDE35B73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0" creationId="{FF5EF711-27EC-0EAF-EE96-572EB5CA6118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1" creationId="{0A82B31A-3357-094C-B248-BAF5A863E130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2" creationId="{61756ACC-7352-B5AD-CEAD-1CD362C54679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3" creationId="{3C347DE2-F984-6ED0-823F-9CA4CE0EFC3F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4" creationId="{7D5DD7B7-22E5-2456-422B-E475831118A1}"/>
          </ac:picMkLst>
        </pc:picChg>
        <pc:picChg chg="add mod">
          <ac:chgData name="Dinura Bawantha" userId="208d94dc0ef26c60" providerId="LiveId" clId="{A0DC9F18-317F-4C65-89C1-09A6A7F00381}" dt="2024-08-06T16:46:23.524" v="116"/>
          <ac:picMkLst>
            <pc:docMk/>
            <pc:sldMk cId="990575177" sldId="324"/>
            <ac:picMk id="15" creationId="{44717861-BD00-D7D3-6A38-9ECBDBEA0A1A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6" creationId="{B20A3CA5-B7FF-AE61-3A76-B10C8B9D5796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7" creationId="{F1A1F4A2-9578-A479-9EB0-2263919AB9FC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8" creationId="{B5D216E5-85DA-5DF9-B5E1-631C733B2CE2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19" creationId="{1F9AC282-1F0C-C51A-EFAB-B1548D9D6950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20" creationId="{51A19680-788F-F8A8-6583-71A43241C868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21" creationId="{8A2E44F7-A020-E758-39B7-4FB42244EA45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22" creationId="{713BFAAD-5A61-941E-7A21-98F1EF03EC02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23" creationId="{DF5445DE-23EA-F682-976D-0F917B852C90}"/>
          </ac:picMkLst>
        </pc:picChg>
        <pc:picChg chg="add mod">
          <ac:chgData name="Dinura Bawantha" userId="208d94dc0ef26c60" providerId="LiveId" clId="{A0DC9F18-317F-4C65-89C1-09A6A7F00381}" dt="2024-08-06T17:36:06.045" v="266" actId="1076"/>
          <ac:picMkLst>
            <pc:docMk/>
            <pc:sldMk cId="990575177" sldId="324"/>
            <ac:picMk id="24" creationId="{0067C072-2E32-D320-20F7-D7D03627DE0D}"/>
          </ac:picMkLst>
        </pc:picChg>
      </pc:sldChg>
      <pc:sldChg chg="modSp mod">
        <pc:chgData name="Dinura Bawantha" userId="208d94dc0ef26c60" providerId="LiveId" clId="{A0DC9F18-317F-4C65-89C1-09A6A7F00381}" dt="2024-08-06T17:40:18.100" v="277" actId="20577"/>
        <pc:sldMkLst>
          <pc:docMk/>
          <pc:sldMk cId="4173889788" sldId="325"/>
        </pc:sldMkLst>
        <pc:spChg chg="mod">
          <ac:chgData name="Dinura Bawantha" userId="208d94dc0ef26c60" providerId="LiveId" clId="{A0DC9F18-317F-4C65-89C1-09A6A7F00381}" dt="2024-08-06T17:40:18.100" v="277" actId="20577"/>
          <ac:spMkLst>
            <pc:docMk/>
            <pc:sldMk cId="4173889788" sldId="325"/>
            <ac:spMk id="8" creationId="{86C8F2F6-3A1C-F330-457F-EFEE5B862834}"/>
          </ac:spMkLst>
        </pc:spChg>
      </pc:sldChg>
      <pc:sldChg chg="modSp mod">
        <pc:chgData name="Dinura Bawantha" userId="208d94dc0ef26c60" providerId="LiveId" clId="{A0DC9F18-317F-4C65-89C1-09A6A7F00381}" dt="2024-08-06T17:08:28.068" v="154" actId="20577"/>
        <pc:sldMkLst>
          <pc:docMk/>
          <pc:sldMk cId="127836371" sldId="327"/>
        </pc:sldMkLst>
        <pc:spChg chg="mod">
          <ac:chgData name="Dinura Bawantha" userId="208d94dc0ef26c60" providerId="LiveId" clId="{A0DC9F18-317F-4C65-89C1-09A6A7F00381}" dt="2024-08-06T17:08:28.068" v="154" actId="20577"/>
          <ac:spMkLst>
            <pc:docMk/>
            <pc:sldMk cId="127836371" sldId="327"/>
            <ac:spMk id="7" creationId="{B28A6253-C190-B450-49CD-5C7E6D706DF2}"/>
          </ac:spMkLst>
        </pc:spChg>
      </pc:sldChg>
      <pc:sldChg chg="modSp mod">
        <pc:chgData name="Dinura Bawantha" userId="208d94dc0ef26c60" providerId="LiveId" clId="{A0DC9F18-317F-4C65-89C1-09A6A7F00381}" dt="2024-08-06T17:08:46.161" v="156" actId="1076"/>
        <pc:sldMkLst>
          <pc:docMk/>
          <pc:sldMk cId="2780340021" sldId="328"/>
        </pc:sldMkLst>
        <pc:picChg chg="mod">
          <ac:chgData name="Dinura Bawantha" userId="208d94dc0ef26c60" providerId="LiveId" clId="{A0DC9F18-317F-4C65-89C1-09A6A7F00381}" dt="2024-08-06T17:08:46.161" v="156" actId="1076"/>
          <ac:picMkLst>
            <pc:docMk/>
            <pc:sldMk cId="2780340021" sldId="328"/>
            <ac:picMk id="34" creationId="{E37B5104-2638-8BFA-D305-92E9C0F9E1DC}"/>
          </ac:picMkLst>
        </pc:picChg>
        <pc:cxnChg chg="mod">
          <ac:chgData name="Dinura Bawantha" userId="208d94dc0ef26c60" providerId="LiveId" clId="{A0DC9F18-317F-4C65-89C1-09A6A7F00381}" dt="2024-08-06T17:08:43.939" v="155" actId="208"/>
          <ac:cxnSpMkLst>
            <pc:docMk/>
            <pc:sldMk cId="2780340021" sldId="328"/>
            <ac:cxnSpMk id="21" creationId="{2D5A41B0-99F1-30A2-F6A4-FE15C9EFBC8E}"/>
          </ac:cxnSpMkLst>
        </pc:cxnChg>
        <pc:cxnChg chg="mod">
          <ac:chgData name="Dinura Bawantha" userId="208d94dc0ef26c60" providerId="LiveId" clId="{A0DC9F18-317F-4C65-89C1-09A6A7F00381}" dt="2024-08-06T17:08:43.939" v="155" actId="208"/>
          <ac:cxnSpMkLst>
            <pc:docMk/>
            <pc:sldMk cId="2780340021" sldId="328"/>
            <ac:cxnSpMk id="28" creationId="{A3E38FEC-68EF-4458-80CB-4B5F4A6EE48D}"/>
          </ac:cxnSpMkLst>
        </pc:cxnChg>
      </pc:sldChg>
      <pc:sldChg chg="modSp mod">
        <pc:chgData name="Dinura Bawantha" userId="208d94dc0ef26c60" providerId="LiveId" clId="{A0DC9F18-317F-4C65-89C1-09A6A7F00381}" dt="2024-08-06T16:31:10.878" v="61" actId="20577"/>
        <pc:sldMkLst>
          <pc:docMk/>
          <pc:sldMk cId="2542917091" sldId="339"/>
        </pc:sldMkLst>
        <pc:graphicFrameChg chg="modGraphic">
          <ac:chgData name="Dinura Bawantha" userId="208d94dc0ef26c60" providerId="LiveId" clId="{A0DC9F18-317F-4C65-89C1-09A6A7F00381}" dt="2024-08-06T16:31:10.878" v="61" actId="20577"/>
          <ac:graphicFrameMkLst>
            <pc:docMk/>
            <pc:sldMk cId="2542917091" sldId="339"/>
            <ac:graphicFrameMk id="9" creationId="{EAE780EA-9FB2-57DD-F72C-973D855D8B68}"/>
          </ac:graphicFrameMkLst>
        </pc:graphicFrameChg>
      </pc:sldChg>
      <pc:sldChg chg="addSp delSp modSp add mod ord">
        <pc:chgData name="Dinura Bawantha" userId="208d94dc0ef26c60" providerId="LiveId" clId="{A0DC9F18-317F-4C65-89C1-09A6A7F00381}" dt="2024-08-06T16:09:46.140" v="39" actId="20577"/>
        <pc:sldMkLst>
          <pc:docMk/>
          <pc:sldMk cId="1512863624" sldId="377"/>
        </pc:sldMkLst>
        <pc:spChg chg="add mod">
          <ac:chgData name="Dinura Bawantha" userId="208d94dc0ef26c60" providerId="LiveId" clId="{A0DC9F18-317F-4C65-89C1-09A6A7F00381}" dt="2024-08-06T16:04:13.234" v="5"/>
          <ac:spMkLst>
            <pc:docMk/>
            <pc:sldMk cId="1512863624" sldId="377"/>
            <ac:spMk id="2" creationId="{D3A6A017-B4B2-49E2-8712-6635374811BE}"/>
          </ac:spMkLst>
        </pc:spChg>
        <pc:spChg chg="del">
          <ac:chgData name="Dinura Bawantha" userId="208d94dc0ef26c60" providerId="LiveId" clId="{A0DC9F18-317F-4C65-89C1-09A6A7F00381}" dt="2024-08-06T16:04:13.095" v="4" actId="478"/>
          <ac:spMkLst>
            <pc:docMk/>
            <pc:sldMk cId="1512863624" sldId="377"/>
            <ac:spMk id="3" creationId="{D17D6AA3-6032-40C6-728B-AEA0D97A9035}"/>
          </ac:spMkLst>
        </pc:spChg>
        <pc:spChg chg="mod">
          <ac:chgData name="Dinura Bawantha" userId="208d94dc0ef26c60" providerId="LiveId" clId="{A0DC9F18-317F-4C65-89C1-09A6A7F00381}" dt="2024-08-06T16:04:05.373" v="3" actId="20577"/>
          <ac:spMkLst>
            <pc:docMk/>
            <pc:sldMk cId="1512863624" sldId="377"/>
            <ac:spMk id="5" creationId="{22F6FBBB-4C77-4A4B-BE54-96D3B0DF3BB7}"/>
          </ac:spMkLst>
        </pc:spChg>
        <pc:spChg chg="mod">
          <ac:chgData name="Dinura Bawantha" userId="208d94dc0ef26c60" providerId="LiveId" clId="{A0DC9F18-317F-4C65-89C1-09A6A7F00381}" dt="2024-08-06T16:09:46.140" v="39" actId="20577"/>
          <ac:spMkLst>
            <pc:docMk/>
            <pc:sldMk cId="1512863624" sldId="377"/>
            <ac:spMk id="7" creationId="{B28A6253-C190-B450-49CD-5C7E6D706DF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12/6/2024</a:t>
            </a:fld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42979-023-02296-w" TargetMode="External"/><Relationship Id="rId2" Type="http://schemas.openxmlformats.org/officeDocument/2006/relationships/hyperlink" Target="https://doi.org/10.1007/s10844-023-00788-y" TargetMode="Externa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kaggle.com/datasets/reubensuju/celeb-df-v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kaggle.com/datasets/abdallamohamed312/in-the-wild-datase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3">
            <a:extLst>
              <a:ext uri="{FF2B5EF4-FFF2-40B4-BE49-F238E27FC236}">
                <a16:creationId xmlns:a16="http://schemas.microsoft.com/office/drawing/2014/main" id="{68BE5440-E747-96E3-40B2-70647B84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5505" cy="6858000"/>
          </a:xfrm>
          <a:prstGeom prst="rect">
            <a:avLst/>
          </a:prstGeom>
        </p:spPr>
      </p:pic>
      <p:pic>
        <p:nvPicPr>
          <p:cNvPr id="235" name="Google Shape;104;p24">
            <a:extLst>
              <a:ext uri="{FF2B5EF4-FFF2-40B4-BE49-F238E27FC236}">
                <a16:creationId xmlns:a16="http://schemas.microsoft.com/office/drawing/2014/main" id="{90522ADE-1CD3-C5FA-9FF3-91EDB7BA9E80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6664" t="4858" r="6220" b="5495"/>
          <a:stretch/>
        </p:blipFill>
        <p:spPr>
          <a:xfrm>
            <a:off x="6268385" y="724042"/>
            <a:ext cx="6026150" cy="58435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A10E9-386D-8FD9-6ECB-7A9EFDFF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055006"/>
            <a:ext cx="7315200" cy="33553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jdhani" panose="02000000000000000000" pitchFamily="2" charset="0"/>
                <a:cs typeface="Rajdhani" panose="02000000000000000000" pitchFamily="2" charset="0"/>
              </a:rPr>
              <a:t>Multimodal Multimedia Integrity Verification – Detection ONOMA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6BF6A-2576-C91A-D04D-29785F5C4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4700814"/>
            <a:ext cx="57912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Project ID : 24-25J-137</a:t>
            </a:r>
          </a:p>
        </p:txBody>
      </p:sp>
    </p:spTree>
    <p:extLst>
      <p:ext uri="{BB962C8B-B14F-4D97-AF65-F5344CB8AC3E}">
        <p14:creationId xmlns:p14="http://schemas.microsoft.com/office/powerpoint/2010/main" val="912359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5199" y="1295400"/>
            <a:ext cx="681636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Introduction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919585" y="2133600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01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32766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65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A8B0-01F1-A837-DEDF-647EF311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42668"/>
            <a:ext cx="11684000" cy="792162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Unseen Data Evaluation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514767-7A9D-DCFC-5673-6E7B5CE6F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400" y="2057400"/>
            <a:ext cx="5801535" cy="2086266"/>
          </a:xfr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BFDDD-9C5F-E55E-2370-E9EC6688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39896"/>
            <a:ext cx="5105137" cy="51571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868AA5-B76A-88DB-DC24-DD5B67410351}"/>
              </a:ext>
            </a:extLst>
          </p:cNvPr>
          <p:cNvSpPr/>
          <p:nvPr/>
        </p:nvSpPr>
        <p:spPr>
          <a:xfrm>
            <a:off x="6019800" y="3810000"/>
            <a:ext cx="3581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894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AE5F-3A4E-08CC-0B70-06BCDC4D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Project Updates: Upcoming Plans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9816E5-2DE6-521B-4B00-D18E70EB68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6600" y="825043"/>
            <a:ext cx="10820400" cy="536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800" dirty="0">
              <a:solidFill>
                <a:srgbClr val="FF0000"/>
              </a:solidFill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Source credibility module development.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fact-checking</a:t>
            </a:r>
            <a:r>
              <a:rPr lang="en-US" altLang="en-US" sz="2000" dirty="0">
                <a:latin typeface="+mj-lt"/>
              </a:rPr>
              <a:t> Module development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Adaptive Threshold Mechanism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+mj-lt"/>
              </a:rPr>
              <a:t>Integration of all modules.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Validation and testing of the combined system.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Explainable System Insights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 Experience (UX) Enhancements.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Robustness Against Deep Fake Technologies.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Enhanced Security and Reliability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and Model Lifecycle Management</a:t>
            </a:r>
          </a:p>
        </p:txBody>
      </p:sp>
    </p:spTree>
    <p:extLst>
      <p:ext uri="{BB962C8B-B14F-4D97-AF65-F5344CB8AC3E}">
        <p14:creationId xmlns:p14="http://schemas.microsoft.com/office/powerpoint/2010/main" val="34658833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016D4-AA52-9D28-D1AD-AE4E7DD63DE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0AAE0-70B9-3279-4683-DE36A2C7876D}"/>
              </a:ext>
            </a:extLst>
          </p:cNvPr>
          <p:cNvSpPr txBox="1"/>
          <p:nvPr/>
        </p:nvSpPr>
        <p:spPr>
          <a:xfrm>
            <a:off x="381000" y="1320124"/>
            <a:ext cx="11811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[1].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Mohawesh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, R., Maqsood, S. &amp;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Althebyan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, Q. Multilingual deep learning framework for fake news detection using capsule neural network. 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J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Intell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 Inf Syst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60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, 655–671 (2023). </a:t>
            </a:r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https://doi.org/10.1007/s10844-023-00788-y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dobe Devanagari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[2].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Yadav, A.K., Kumar, S., Kumar, D. 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et al.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 Fake News Detection Using Hybrid Deep Learning Method. 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SN COMPUT. SCI.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, 845 (2023). </a:t>
            </a:r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https://doi.org/10.1007/s42979-023-02296-w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dobe Devanagari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[3].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Choudhary, Anshika &amp; Arora, Anuja. (2020). Linguistic Feature Based Learning Model for Fake News Detection and Classification. Expert Systems with Applications. 169. 114171. 10.1016/j.eswa.2020.114171.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[4]. M. S. Mahesh, T. V and D. K, "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Fake news detection in multiple platforms and languages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," 2024 International Conference on Advances in Data Engineering and Intelligent Computing Systems (ADICS), Chennai, India, 2024, pp. 1-6,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10.1109/ADICS58448.2024.10533573. keywords: {Logistic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regression;Machine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learning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algorithms;Machine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learning;Information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age;Data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engineering;Complexity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theory;Fake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news;Fake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News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Detection;Multilingual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Translation;Auto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Language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Detection;TF-IDF;Count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Vectorization;Indian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Fake News Dataset},</a:t>
            </a: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[5]. R. Arora, R. Gupta and P. Yadav, "Hybrid approach for detection of malicious profiles in Twitter ," 2024 4th International Conference on Innovative Practices in Technology and Management (ICIPTM), Noida, India, 2024, pp. 1-6,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10.1109/ICIPTM59628.2024.10563278. keywords: {Uniform resource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locators;Measurement;Accuracy;Social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networking (online);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Blogs;Forestry;Predictive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models;URL;Random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Forest;Blacklist;Machine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Learning;and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malicious URL Detection},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932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17FBDB3C-4229-437D-969A-607F7050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36" b="21451"/>
          <a:stretch/>
        </p:blipFill>
        <p:spPr>
          <a:xfrm>
            <a:off x="254000" y="1143000"/>
            <a:ext cx="116840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3A2F9-2E43-79A4-F272-65D305AE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7924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Background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Digital media is among the many sectors whose nature was altered by the coming in of artificial intelligence.</a:t>
            </a:r>
          </a:p>
          <a:p>
            <a:pPr algn="just"/>
            <a:r>
              <a:rPr lang="en-US" sz="2400" dirty="0"/>
              <a:t>One of the most important technologies developed is what is called </a:t>
            </a:r>
            <a:r>
              <a:rPr lang="en-US" sz="2400" b="1" dirty="0"/>
              <a:t>Generative Adversarial Networks</a:t>
            </a:r>
            <a:r>
              <a:rPr lang="en-US" sz="2400" dirty="0"/>
              <a:t> , which are capable of producing images indistinguishable from the actual ones. [1]</a:t>
            </a:r>
          </a:p>
          <a:p>
            <a:pPr algn="just"/>
            <a:r>
              <a:rPr lang="en-US" sz="2400" dirty="0"/>
              <a:t>The growth in pictures created/Altered through artificial intelligence has given rise to anxieties over </a:t>
            </a:r>
          </a:p>
          <a:p>
            <a:pPr marL="1495425"/>
            <a:r>
              <a:rPr lang="en-US" sz="2400" b="1" dirty="0"/>
              <a:t>Misinformation</a:t>
            </a:r>
          </a:p>
          <a:p>
            <a:pPr marL="1495425"/>
            <a:r>
              <a:rPr lang="en-US" sz="2400" b="1" dirty="0"/>
              <a:t>Identity theft</a:t>
            </a:r>
          </a:p>
          <a:p>
            <a:pPr marL="1495425"/>
            <a:r>
              <a:rPr lang="en-US" sz="2400" b="1" dirty="0"/>
              <a:t>Unlawful monetary gain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For example, uses Photo editing tools that has AI capabilities integrated for the alteration images.</a:t>
            </a:r>
          </a:p>
        </p:txBody>
      </p:sp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Objectives of the Research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1050924"/>
            <a:ext cx="11684000" cy="51816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200" b="1" dirty="0"/>
              <a:t>Main Objective</a:t>
            </a:r>
          </a:p>
          <a:p>
            <a:pPr algn="just"/>
            <a:r>
              <a:rPr lang="en-US" sz="2400" dirty="0"/>
              <a:t>Develop an end-to-end framework for the detection of tampered images using traditional and modern deep learning techniques to ensure high accuracy and reliability in their identification.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3200" b="1" dirty="0"/>
              <a:t>Sub Objectives</a:t>
            </a:r>
          </a:p>
          <a:p>
            <a:pPr algn="just"/>
            <a:r>
              <a:rPr lang="en-US" sz="2400" dirty="0"/>
              <a:t>Accumulate and preprocess a diverse dataset of unedited and proctored images.</a:t>
            </a:r>
          </a:p>
          <a:p>
            <a:pPr algn="just"/>
            <a:r>
              <a:rPr lang="en-US" sz="2400" dirty="0">
                <a:latin typeface="Cambria (Body)"/>
              </a:rPr>
              <a:t>Analyze and extract key features indicative of altered content. </a:t>
            </a:r>
            <a:r>
              <a:rPr lang="en-US" sz="2400" kern="100" dirty="0">
                <a:effectLst/>
                <a:latin typeface="Cambria (Body)"/>
                <a:ea typeface="Aptos" panose="020B0004020202020204" pitchFamily="34" charset="0"/>
                <a:cs typeface="Iskoola Pota" panose="020B0502040204020203" pitchFamily="34" charset="0"/>
              </a:rPr>
              <a:t>metadata, noise patterns, and inconsistencies in compression. </a:t>
            </a:r>
          </a:p>
          <a:p>
            <a:pPr algn="just"/>
            <a:r>
              <a:rPr lang="en-US" sz="2400" dirty="0">
                <a:latin typeface="Cambria (Body)"/>
              </a:rPr>
              <a:t>Integrate traditional forensic methods with advanced deep learning algorithm.</a:t>
            </a:r>
          </a:p>
          <a:p>
            <a:pPr algn="just"/>
            <a:r>
              <a:rPr lang="en-US" sz="2400" dirty="0">
                <a:latin typeface="Cambria (Body)"/>
              </a:rPr>
              <a:t>Implement a feedback loop for performance enhancement and user feedback integration.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191146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920" y="799105"/>
            <a:ext cx="967739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Commercialization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grpSp>
        <p:nvGrpSpPr>
          <p:cNvPr id="9" name="Google Shape;9258;p55">
            <a:extLst>
              <a:ext uri="{FF2B5EF4-FFF2-40B4-BE49-F238E27FC236}">
                <a16:creationId xmlns:a16="http://schemas.microsoft.com/office/drawing/2014/main" id="{6577B8D1-A594-DBED-DF0A-4B90B83FB77C}"/>
              </a:ext>
            </a:extLst>
          </p:cNvPr>
          <p:cNvGrpSpPr/>
          <p:nvPr/>
        </p:nvGrpSpPr>
        <p:grpSpPr>
          <a:xfrm>
            <a:off x="4114800" y="3429000"/>
            <a:ext cx="4391166" cy="2411310"/>
            <a:chOff x="3913765" y="3641905"/>
            <a:chExt cx="1522805" cy="750560"/>
          </a:xfrm>
        </p:grpSpPr>
        <p:grpSp>
          <p:nvGrpSpPr>
            <p:cNvPr id="10" name="Google Shape;9259;p55">
              <a:extLst>
                <a:ext uri="{FF2B5EF4-FFF2-40B4-BE49-F238E27FC236}">
                  <a16:creationId xmlns:a16="http://schemas.microsoft.com/office/drawing/2014/main" id="{72CC1718-6C12-93D1-3237-06AD2CC019F1}"/>
                </a:ext>
              </a:extLst>
            </p:cNvPr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17" name="Google Shape;9260;p55">
                <a:extLst>
                  <a:ext uri="{FF2B5EF4-FFF2-40B4-BE49-F238E27FC236}">
                    <a16:creationId xmlns:a16="http://schemas.microsoft.com/office/drawing/2014/main" id="{87B619D7-D278-E680-AF28-190CFEA4157C}"/>
                  </a:ext>
                </a:extLst>
              </p:cNvPr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24" name="Google Shape;9261;p55">
                  <a:extLst>
                    <a:ext uri="{FF2B5EF4-FFF2-40B4-BE49-F238E27FC236}">
                      <a16:creationId xmlns:a16="http://schemas.microsoft.com/office/drawing/2014/main" id="{FBFB40C5-EC9E-8BFB-0882-10B23328941A}"/>
                    </a:ext>
                  </a:extLst>
                </p:cNvPr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9262;p55">
                  <a:extLst>
                    <a:ext uri="{FF2B5EF4-FFF2-40B4-BE49-F238E27FC236}">
                      <a16:creationId xmlns:a16="http://schemas.microsoft.com/office/drawing/2014/main" id="{DDA2D917-0BB5-EDD5-0A46-1DF379BC6767}"/>
                    </a:ext>
                  </a:extLst>
                </p:cNvPr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18" name="Google Shape;9263;p55">
                <a:extLst>
                  <a:ext uri="{FF2B5EF4-FFF2-40B4-BE49-F238E27FC236}">
                    <a16:creationId xmlns:a16="http://schemas.microsoft.com/office/drawing/2014/main" id="{C8E2CAF0-171D-FBEE-30DC-9BDF653D7866}"/>
                  </a:ext>
                </a:extLst>
              </p:cNvPr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22" name="Google Shape;9264;p55">
                  <a:extLst>
                    <a:ext uri="{FF2B5EF4-FFF2-40B4-BE49-F238E27FC236}">
                      <a16:creationId xmlns:a16="http://schemas.microsoft.com/office/drawing/2014/main" id="{F3F08E3D-E496-C11E-D459-A16D3F5EDF65}"/>
                    </a:ext>
                  </a:extLst>
                </p:cNvPr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9265;p55">
                  <a:extLst>
                    <a:ext uri="{FF2B5EF4-FFF2-40B4-BE49-F238E27FC236}">
                      <a16:creationId xmlns:a16="http://schemas.microsoft.com/office/drawing/2014/main" id="{60CB9985-B3EA-D71F-D1A0-233DCA38AA05}"/>
                    </a:ext>
                  </a:extLst>
                </p:cNvPr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9" name="Google Shape;9266;p55">
                <a:extLst>
                  <a:ext uri="{FF2B5EF4-FFF2-40B4-BE49-F238E27FC236}">
                    <a16:creationId xmlns:a16="http://schemas.microsoft.com/office/drawing/2014/main" id="{9A41564E-4213-BDA2-456C-99F0BEDAA832}"/>
                  </a:ext>
                </a:extLst>
              </p:cNvPr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20" name="Google Shape;9267;p55">
                  <a:extLst>
                    <a:ext uri="{FF2B5EF4-FFF2-40B4-BE49-F238E27FC236}">
                      <a16:creationId xmlns:a16="http://schemas.microsoft.com/office/drawing/2014/main" id="{A2EC33EA-2538-C965-1920-EAF0A2491556}"/>
                    </a:ext>
                  </a:extLst>
                </p:cNvPr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9268;p55">
                  <a:extLst>
                    <a:ext uri="{FF2B5EF4-FFF2-40B4-BE49-F238E27FC236}">
                      <a16:creationId xmlns:a16="http://schemas.microsoft.com/office/drawing/2014/main" id="{861CC539-4229-0139-503F-FF026707FEF7}"/>
                    </a:ext>
                  </a:extLst>
                </p:cNvPr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9269;p55">
              <a:extLst>
                <a:ext uri="{FF2B5EF4-FFF2-40B4-BE49-F238E27FC236}">
                  <a16:creationId xmlns:a16="http://schemas.microsoft.com/office/drawing/2014/main" id="{C371E91D-A131-1F3D-0D90-C9D3095CC8F8}"/>
                </a:ext>
              </a:extLst>
            </p:cNvPr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12" name="Google Shape;9270;p55">
                <a:extLst>
                  <a:ext uri="{FF2B5EF4-FFF2-40B4-BE49-F238E27FC236}">
                    <a16:creationId xmlns:a16="http://schemas.microsoft.com/office/drawing/2014/main" id="{57B4A074-B2A0-5442-D338-732888D1B39F}"/>
                  </a:ext>
                </a:extLst>
              </p:cNvPr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271;p55">
                <a:extLst>
                  <a:ext uri="{FF2B5EF4-FFF2-40B4-BE49-F238E27FC236}">
                    <a16:creationId xmlns:a16="http://schemas.microsoft.com/office/drawing/2014/main" id="{729C76BD-FEFE-62F1-B6EA-D86232A46EE4}"/>
                  </a:ext>
                </a:extLst>
              </p:cNvPr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272;p55">
                <a:extLst>
                  <a:ext uri="{FF2B5EF4-FFF2-40B4-BE49-F238E27FC236}">
                    <a16:creationId xmlns:a16="http://schemas.microsoft.com/office/drawing/2014/main" id="{7D132073-AC90-5DAB-09B4-F3C65C95E304}"/>
                  </a:ext>
                </a:extLst>
              </p:cNvPr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273;p55">
                <a:extLst>
                  <a:ext uri="{FF2B5EF4-FFF2-40B4-BE49-F238E27FC236}">
                    <a16:creationId xmlns:a16="http://schemas.microsoft.com/office/drawing/2014/main" id="{6FB5A7AF-95E8-EB9F-01C8-EB3E9F146672}"/>
                  </a:ext>
                </a:extLst>
              </p:cNvPr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971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Commercialization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/>
              <a:t>Market Opportunity</a:t>
            </a:r>
          </a:p>
          <a:p>
            <a:pPr marL="1255713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Growing Demand for Digital Security and Forensics.</a:t>
            </a:r>
          </a:p>
          <a:p>
            <a:pPr marL="1255713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Governments and regulatory bodies are increasingly focusing on the authenticity of digital content. This is especially relevant in legal contexts, where tampered evidence can have serious implications.</a:t>
            </a:r>
          </a:p>
          <a:p>
            <a:pPr marL="1255713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Social Media Platforms</a:t>
            </a:r>
          </a:p>
          <a:p>
            <a:pPr marL="341313" indent="-34131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/>
              <a:t>Target Audience</a:t>
            </a:r>
          </a:p>
          <a:p>
            <a:pPr marL="1255713" indent="-34131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Cybersecurity Firms</a:t>
            </a:r>
          </a:p>
          <a:p>
            <a:pPr marL="1255713" indent="-34131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Law Enforcement and Legal Institutions</a:t>
            </a:r>
          </a:p>
          <a:p>
            <a:pPr marL="1255713" indent="-34131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Media Organizations</a:t>
            </a:r>
          </a:p>
          <a:p>
            <a:pPr marL="1255713" indent="-34131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/>
              <a:t>Educational and Research Institutions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130957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0EAC7-47B9-B51E-A971-21CBC412F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AFD5EF-94D9-D4F3-ED64-5352CCE95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Gap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A2D1A1-A828-AE36-B04F-B33CF9E5F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348" y="1058862"/>
            <a:ext cx="7792467" cy="474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32844F-0CFF-4F65-83CC-0A38B9B03F77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C5A5D7-7CFD-A151-E9FD-1F2B22BB5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759" y="4352185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52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5199" y="1295400"/>
            <a:ext cx="7767214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</a:t>
            </a:r>
            <a:endParaRPr sz="88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919585" y="2133600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02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32766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72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sz="48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cont.</a:t>
            </a:r>
            <a:endParaRPr lang="en-US" sz="48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6ED4C-9298-ED15-C636-435DE7B52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Component development life cycle,</a:t>
            </a:r>
          </a:p>
          <a:p>
            <a:pPr lvl="1"/>
            <a:r>
              <a:rPr lang="en-US" dirty="0"/>
              <a:t>Data acquisition. </a:t>
            </a:r>
          </a:p>
          <a:p>
            <a:pPr lvl="1"/>
            <a:r>
              <a:rPr lang="en-US" dirty="0"/>
              <a:t>ELA and SRM filter functions development</a:t>
            </a:r>
          </a:p>
          <a:p>
            <a:pPr lvl="1"/>
            <a:r>
              <a:rPr lang="en-US" dirty="0"/>
              <a:t>Data set cleaning &amp; Preprocessing the data.</a:t>
            </a:r>
          </a:p>
          <a:p>
            <a:pPr lvl="1"/>
            <a:r>
              <a:rPr lang="en-US" dirty="0"/>
              <a:t>Model development.</a:t>
            </a:r>
          </a:p>
          <a:p>
            <a:pPr lvl="1"/>
            <a:r>
              <a:rPr lang="en-US" dirty="0"/>
              <a:t>Model training and evaluation performance.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CAB08-484C-47F6-7F23-1B4F11784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091" y1="50133" x2="49091" y2="50133"/>
                        <a14:foregroundMark x1="61558" y1="49067" x2="61558" y2="49067"/>
                        <a14:foregroundMark x1="57662" y1="45333" x2="65455" y2="52000"/>
                        <a14:foregroundMark x1="51169" y1="48000" x2="48571" y2="53600"/>
                        <a14:foregroundMark x1="38961" y1="48000" x2="36364" y2="49600"/>
                        <a14:foregroundMark x1="57922" y1="29600" x2="57922" y2="29600"/>
                        <a14:foregroundMark x1="56883" y1="29333" x2="63636" y2="33067"/>
                        <a14:foregroundMark x1="67792" y1="38667" x2="71948" y2="56267"/>
                        <a14:foregroundMark x1="71948" y1="56267" x2="64935" y2="68800"/>
                        <a14:foregroundMark x1="64935" y1="68800" x2="51948" y2="73333"/>
                        <a14:foregroundMark x1="51948" y1="73333" x2="38701" y2="71733"/>
                        <a14:foregroundMark x1="38701" y1="71733" x2="27532" y2="55733"/>
                        <a14:foregroundMark x1="27532" y1="55733" x2="27532" y2="36800"/>
                        <a14:foregroundMark x1="27532" y1="36800" x2="47532" y2="28800"/>
                        <a14:foregroundMark x1="47532" y1="28800" x2="57662" y2="28533"/>
                        <a14:foregroundMark x1="47273" y1="26133" x2="30909" y2="30667"/>
                        <a14:foregroundMark x1="32468" y1="49867" x2="40519" y2="55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4363" y="2667000"/>
            <a:ext cx="3667637" cy="3572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10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Set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Link to Dataset -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Iskoola Pota" panose="020B0502040204020203" pitchFamily="34" charset="0"/>
              </a:rPr>
              <a:t>https://www.kaggle.com/datasets/asmathzakey/casia-2-0-test-seperated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CBE38-9C5D-8387-729F-B742E338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37" y="2438400"/>
            <a:ext cx="7956526" cy="2932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06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68275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Methodology cont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60437"/>
            <a:ext cx="11684000" cy="5181600"/>
          </a:xfrm>
        </p:spPr>
        <p:txBody>
          <a:bodyPr/>
          <a:lstStyle/>
          <a:p>
            <a:r>
              <a:rPr lang="en-US" b="1" dirty="0"/>
              <a:t>Dula Branch Architecture </a:t>
            </a:r>
            <a:r>
              <a:rPr lang="en-US" dirty="0"/>
              <a:t>- </a:t>
            </a:r>
            <a:r>
              <a:rPr lang="en-US" sz="2800" dirty="0"/>
              <a:t>Detection framework with Deep learning models like Convolutional neural networks and incorporation of ELA +SRM filters.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4" name="Picture 3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0FA80E69-054E-4731-0A76-3280CD546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362200"/>
            <a:ext cx="6816366" cy="405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17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" y="17217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Meet The Team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7" name="Content Placeholder 6" descr="A person wearing glasses and a blue tie&#10;&#10;Description automatically generated">
            <a:extLst>
              <a:ext uri="{FF2B5EF4-FFF2-40B4-BE49-F238E27FC236}">
                <a16:creationId xmlns:a16="http://schemas.microsoft.com/office/drawing/2014/main" id="{BD6F672D-EF50-EC6D-6C70-679AAEB57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68" y="1181768"/>
            <a:ext cx="1207785" cy="1143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id="{4372F15F-9D4A-2859-B016-5390DDA732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74" y="1181768"/>
            <a:ext cx="1055385" cy="112956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erson in a suit and tie&#10;&#10;Description automatically generated">
            <a:extLst>
              <a:ext uri="{FF2B5EF4-FFF2-40B4-BE49-F238E27FC236}">
                <a16:creationId xmlns:a16="http://schemas.microsoft.com/office/drawing/2014/main" id="{86D7937D-B9A1-5804-4695-B9E148AAA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7" y="3392640"/>
            <a:ext cx="1047647" cy="146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person with dark hair wearing a white shirt&#10;&#10;Description automatically generated">
            <a:extLst>
              <a:ext uri="{FF2B5EF4-FFF2-40B4-BE49-F238E27FC236}">
                <a16:creationId xmlns:a16="http://schemas.microsoft.com/office/drawing/2014/main" id="{33CD0CAD-25B8-7CDB-8B0D-C19265588C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3273516"/>
            <a:ext cx="1139994" cy="1588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person in a blue shirt&#10;&#10;Description automatically generated">
            <a:extLst>
              <a:ext uri="{FF2B5EF4-FFF2-40B4-BE49-F238E27FC236}">
                <a16:creationId xmlns:a16="http://schemas.microsoft.com/office/drawing/2014/main" id="{3CDB4118-5615-96F3-A26C-DC700E214B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17647" r="-429" b="36436"/>
          <a:stretch/>
        </p:blipFill>
        <p:spPr>
          <a:xfrm>
            <a:off x="1357716" y="3430848"/>
            <a:ext cx="1516917" cy="146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person in a blue suit&#10;&#10;Description automatically generated">
            <a:extLst>
              <a:ext uri="{FF2B5EF4-FFF2-40B4-BE49-F238E27FC236}">
                <a16:creationId xmlns:a16="http://schemas.microsoft.com/office/drawing/2014/main" id="{F4479255-A83C-BE86-0274-50D52A1782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51" y="3422615"/>
            <a:ext cx="1429556" cy="1469744"/>
          </a:xfrm>
          <a:prstGeom prst="rect">
            <a:avLst/>
          </a:prstGeom>
        </p:spPr>
      </p:pic>
      <p:sp>
        <p:nvSpPr>
          <p:cNvPr id="21" name="Google Shape;115;p26">
            <a:extLst>
              <a:ext uri="{FF2B5EF4-FFF2-40B4-BE49-F238E27FC236}">
                <a16:creationId xmlns:a16="http://schemas.microsoft.com/office/drawing/2014/main" id="{D3625ED2-E624-4E03-076E-785426843B78}"/>
              </a:ext>
            </a:extLst>
          </p:cNvPr>
          <p:cNvSpPr txBox="1">
            <a:spLocks/>
          </p:cNvSpPr>
          <p:nvPr/>
        </p:nvSpPr>
        <p:spPr>
          <a:xfrm>
            <a:off x="3321074" y="2137816"/>
            <a:ext cx="2569975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 err="1"/>
              <a:t>MR.Kavinga</a:t>
            </a:r>
            <a:r>
              <a:rPr lang="en-US" sz="1400" b="1" dirty="0"/>
              <a:t> Yapa ( Supervisor )</a:t>
            </a:r>
          </a:p>
        </p:txBody>
      </p:sp>
      <p:sp>
        <p:nvSpPr>
          <p:cNvPr id="22" name="Google Shape;115;p26">
            <a:extLst>
              <a:ext uri="{FF2B5EF4-FFF2-40B4-BE49-F238E27FC236}">
                <a16:creationId xmlns:a16="http://schemas.microsoft.com/office/drawing/2014/main" id="{A49E7D0F-F529-6FB2-32B7-A2B4A5FEC32F}"/>
              </a:ext>
            </a:extLst>
          </p:cNvPr>
          <p:cNvSpPr txBox="1">
            <a:spLocks/>
          </p:cNvSpPr>
          <p:nvPr/>
        </p:nvSpPr>
        <p:spPr>
          <a:xfrm>
            <a:off x="5988074" y="2147824"/>
            <a:ext cx="3429000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 err="1"/>
              <a:t>DR.Harindra</a:t>
            </a:r>
            <a:r>
              <a:rPr lang="en-US" sz="1400" b="1" dirty="0"/>
              <a:t> Fernando ( Co-Supervisor )</a:t>
            </a:r>
          </a:p>
        </p:txBody>
      </p:sp>
      <p:sp>
        <p:nvSpPr>
          <p:cNvPr id="24" name="Google Shape;115;p26">
            <a:extLst>
              <a:ext uri="{FF2B5EF4-FFF2-40B4-BE49-F238E27FC236}">
                <a16:creationId xmlns:a16="http://schemas.microsoft.com/office/drawing/2014/main" id="{5CB294A7-BD26-B1D1-11B3-8C480164DFFF}"/>
              </a:ext>
            </a:extLst>
          </p:cNvPr>
          <p:cNvSpPr txBox="1">
            <a:spLocks/>
          </p:cNvSpPr>
          <p:nvPr/>
        </p:nvSpPr>
        <p:spPr>
          <a:xfrm>
            <a:off x="832416" y="4744401"/>
            <a:ext cx="2534708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/>
              <a:t>ZAKEY M.S.M.A ( IT21299902 )</a:t>
            </a:r>
          </a:p>
        </p:txBody>
      </p:sp>
      <p:sp>
        <p:nvSpPr>
          <p:cNvPr id="25" name="Google Shape;115;p26">
            <a:extLst>
              <a:ext uri="{FF2B5EF4-FFF2-40B4-BE49-F238E27FC236}">
                <a16:creationId xmlns:a16="http://schemas.microsoft.com/office/drawing/2014/main" id="{9646DAC2-B0EB-8A36-B018-C8A052776181}"/>
              </a:ext>
            </a:extLst>
          </p:cNvPr>
          <p:cNvSpPr txBox="1">
            <a:spLocks/>
          </p:cNvSpPr>
          <p:nvPr/>
        </p:nvSpPr>
        <p:spPr>
          <a:xfrm>
            <a:off x="3337509" y="4892359"/>
            <a:ext cx="2940532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/>
              <a:t>DISSANAYAKE W.P.D.B ( IT21372308 )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(GL)</a:t>
            </a:r>
          </a:p>
        </p:txBody>
      </p:sp>
      <p:sp>
        <p:nvSpPr>
          <p:cNvPr id="26" name="Google Shape;115;p26">
            <a:extLst>
              <a:ext uri="{FF2B5EF4-FFF2-40B4-BE49-F238E27FC236}">
                <a16:creationId xmlns:a16="http://schemas.microsoft.com/office/drawing/2014/main" id="{556B3B20-11AB-E29D-EF14-9861D2D5D9DD}"/>
              </a:ext>
            </a:extLst>
          </p:cNvPr>
          <p:cNvSpPr txBox="1">
            <a:spLocks/>
          </p:cNvSpPr>
          <p:nvPr/>
        </p:nvSpPr>
        <p:spPr>
          <a:xfrm>
            <a:off x="6589269" y="4725661"/>
            <a:ext cx="2534708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/>
              <a:t>SHEHARA M.G.D( IT21305078 )</a:t>
            </a:r>
          </a:p>
        </p:txBody>
      </p:sp>
      <p:sp>
        <p:nvSpPr>
          <p:cNvPr id="27" name="Google Shape;115;p26">
            <a:extLst>
              <a:ext uri="{FF2B5EF4-FFF2-40B4-BE49-F238E27FC236}">
                <a16:creationId xmlns:a16="http://schemas.microsoft.com/office/drawing/2014/main" id="{54681291-FB12-2C7D-0E59-8AEE6E56046F}"/>
              </a:ext>
            </a:extLst>
          </p:cNvPr>
          <p:cNvSpPr txBox="1">
            <a:spLocks/>
          </p:cNvSpPr>
          <p:nvPr/>
        </p:nvSpPr>
        <p:spPr>
          <a:xfrm>
            <a:off x="9435205" y="4744401"/>
            <a:ext cx="2534708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 dirty="0"/>
              <a:t>HASARA L.A.N ( IT21267086 )</a:t>
            </a:r>
          </a:p>
        </p:txBody>
      </p:sp>
    </p:spTree>
    <p:extLst>
      <p:ext uri="{BB962C8B-B14F-4D97-AF65-F5344CB8AC3E}">
        <p14:creationId xmlns:p14="http://schemas.microsoft.com/office/powerpoint/2010/main" val="174434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1600200"/>
            <a:ext cx="9067791" cy="28464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Evidences for the completion.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76200" y="2025795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03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25908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91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Error Level analysis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IT21299902   |   ZAKEY M.S.M.A |   24-25J-137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3235F3-C650-3EDA-09DC-9788EB2D5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mbria(body)"/>
                <a:cs typeface="Iskoola Pota" panose="020B0502040204020203" pitchFamily="34" charset="0"/>
              </a:rPr>
              <a:t>This function creates an Error Level Analysis (ELA) version of an input image to highlight areas that might have been tampered with.</a:t>
            </a:r>
          </a:p>
          <a:p>
            <a:pPr marL="0" indent="0">
              <a:buNone/>
            </a:pPr>
            <a:endParaRPr lang="en-US" sz="2000" dirty="0">
              <a:latin typeface="Cambria(body)"/>
              <a:cs typeface="Iskoola Pota" panose="020B0502040204020203" pitchFamily="34" charset="0"/>
            </a:endParaRP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Loading the Image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JPEG Compression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Computing Differences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Scaling for Visibility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Brightness Adjustment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Return the ELA image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8705D-9E25-7D69-E3B0-1E4280E84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082361"/>
            <a:ext cx="6878042" cy="3632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7449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7D8C8-F7D0-8BE5-5AF2-74F6DECBA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CD0E2-B00B-5122-BC74-88482FB5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SRM filtering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4B2D17-835C-FB4F-F0D5-771E35E15C70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IT21299902   |   ZAKEY M.S.M.A |   24-25J-137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2A037E-CD61-EF1A-80FF-58031190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4346315" cy="51816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(body)"/>
                <a:cs typeface="Iskoola Pota" panose="020B0502040204020203" pitchFamily="34" charset="0"/>
              </a:rPr>
              <a:t>This function performs Spatial Rich Model (SRM) filtering on an input image to highlight noise and artifacts, often used for tampering detection.</a:t>
            </a:r>
          </a:p>
          <a:p>
            <a:pPr marL="0" indent="0">
              <a:buNone/>
            </a:pPr>
            <a:endParaRPr lang="en-US" sz="2000" dirty="0">
              <a:latin typeface="Cambria(body)"/>
              <a:cs typeface="Iskoola Pota" panose="020B0502040204020203" pitchFamily="34" charset="0"/>
            </a:endParaRP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Grayscale Conversion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Defining SRM Filters -12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Applying Filters using 2D convolution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Normalization to a 0-255 range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Return the SRM response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8A454-7D3D-0C21-2B1C-633EF7AE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6400"/>
            <a:ext cx="7523952" cy="361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8F19522D-38C3-AD76-432D-47DFED3DA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8600" y="142476"/>
            <a:ext cx="1267224" cy="12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85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5753-2F6F-8E12-4E46-E7C5FFE20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BF7851-34A9-98F9-745F-36E325F9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Dual Branch CNN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8A4C14-4276-E40D-C2C7-18CC45E49E12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IT21299902   |   ZAKEY M.S.M.A |   24-25J-137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446C2C-3B98-3D08-7BC4-B42AD0F09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5181600" cy="51816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(body)"/>
                <a:cs typeface="Iskoola Pota" panose="020B0502040204020203" pitchFamily="34" charset="0"/>
              </a:rPr>
              <a:t>This Convolutional Neural Network (CNN) model designed to take two inputs SRM and ELA images. </a:t>
            </a:r>
          </a:p>
          <a:p>
            <a:r>
              <a:rPr lang="en-US" sz="2000" dirty="0">
                <a:latin typeface="Cambria(body)"/>
                <a:cs typeface="Iskoola Pota" panose="020B0502040204020203" pitchFamily="34" charset="0"/>
              </a:rPr>
              <a:t>The architecture is designed to extract features independently from each input type, then combine them for final classification.</a:t>
            </a:r>
          </a:p>
          <a:p>
            <a:pPr marL="0" indent="0">
              <a:buNone/>
            </a:pPr>
            <a:endParaRPr lang="en-US" sz="2000" dirty="0">
              <a:latin typeface="Cambria(body)"/>
              <a:cs typeface="Iskoola Pota" panose="020B0502040204020203" pitchFamily="34" charset="0"/>
            </a:endParaRP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mbria(body)"/>
                <a:cs typeface="Iskoola Pota" panose="020B0502040204020203" pitchFamily="34" charset="0"/>
              </a:rPr>
              <a:t>First Input Branch (SRM Image) -12 layers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mbria(body)"/>
                <a:cs typeface="Iskoola Pota" panose="020B0502040204020203" pitchFamily="34" charset="0"/>
              </a:rPr>
              <a:t>Second Input Branch (ELA Image) – 12 layers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mbria(body)"/>
                <a:cs typeface="Iskoola Pota" panose="020B0502040204020203" pitchFamily="34" charset="0"/>
              </a:rPr>
              <a:t>Feature Concatenation and Classification – 6 layers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mbria(body)"/>
                <a:cs typeface="Iskoola Pota" panose="020B0502040204020203" pitchFamily="34" charset="0"/>
              </a:rPr>
              <a:t>Model Compilation</a:t>
            </a:r>
          </a:p>
          <a:p>
            <a:pPr marL="685800" indent="-398463">
              <a:buFont typeface="Wingdings" panose="05000000000000000000" pitchFamily="2" charset="2"/>
              <a:buChar char="v"/>
            </a:pPr>
            <a:r>
              <a:rPr lang="en-US" sz="1800" b="1" dirty="0">
                <a:latin typeface="Cambria(body)"/>
                <a:cs typeface="Iskoola Pota" panose="020B0502040204020203" pitchFamily="34" charset="0"/>
              </a:rPr>
              <a:t>Return Model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B23A47-8886-6BB1-1037-FE7DD8E42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57" y="1113895"/>
            <a:ext cx="5022282" cy="250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DE4930-BA4C-EEE8-E371-F0582EE52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58" y="3770684"/>
            <a:ext cx="5022281" cy="2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833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E1D3A-003D-D6EB-8440-D1AE88BB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91171-6312-7FA6-9B3C-03A8DF14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Dual Branch CNN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602D70-1CBB-7686-52C2-0890E9EEC862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IT21299902   |   ZAKEY M.S.M.A |   24-25J-137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5F426C-F2B7-5594-AD6B-F8CF55B28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ambria(body)"/>
                <a:cs typeface="Iskoola Pota" panose="020B0502040204020203" pitchFamily="34" charset="0"/>
              </a:rPr>
              <a:t>Feature Concatenation and Classification – 6 layers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B54BBE-D02E-D202-CAE4-2ED6C518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12" y="1823771"/>
            <a:ext cx="5382376" cy="3820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6599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623B6-CC4E-7CB5-5C5D-C468D3985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A818F-86DE-31A1-63FA-24DADA97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Dual Branch CNN - Training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0C0B2C-5A4D-DA5D-1A91-65D67EEC32F6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IT21299902   |   ZAKEY M.S.M.A |   24-25J-137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9D653D9-1B3F-4B2B-578A-E66F5D714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Cambria(body)"/>
                <a:cs typeface="Iskoola Pota" panose="020B0502040204020203" pitchFamily="34" charset="0"/>
              </a:rPr>
              <a:t>ReduceLROnPlateau</a:t>
            </a:r>
            <a:r>
              <a:rPr lang="en-US" sz="2000" dirty="0">
                <a:latin typeface="Cambria(body)"/>
                <a:cs typeface="Iskoola Pota" panose="020B0502040204020203" pitchFamily="34" charset="0"/>
              </a:rPr>
              <a:t>: Adjusts the learning rate if validation loss plateaus.</a:t>
            </a:r>
          </a:p>
          <a:p>
            <a:r>
              <a:rPr lang="en-US" sz="2000" dirty="0">
                <a:latin typeface="Cambria(body)"/>
                <a:cs typeface="Iskoola Pota" panose="020B0502040204020203" pitchFamily="34" charset="0"/>
              </a:rPr>
              <a:t> </a:t>
            </a:r>
            <a:r>
              <a:rPr lang="en-US" sz="2000" dirty="0" err="1">
                <a:latin typeface="Cambria(body)"/>
                <a:cs typeface="Iskoola Pota" panose="020B0502040204020203" pitchFamily="34" charset="0"/>
              </a:rPr>
              <a:t>EarlyStopping</a:t>
            </a:r>
            <a:r>
              <a:rPr lang="en-US" sz="2000" dirty="0">
                <a:latin typeface="Cambria(body)"/>
                <a:cs typeface="Iskoola Pota" panose="020B0502040204020203" pitchFamily="34" charset="0"/>
              </a:rPr>
              <a:t>: Stops training early if validation loss doesn’t improve, restoring the best weights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B17AD-EB9C-22E6-D2EA-B513D8C9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5999"/>
            <a:ext cx="5454929" cy="324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E678D-1717-B471-4690-BC2EAA43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94613"/>
            <a:ext cx="5946516" cy="1426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769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559BD-9859-CE4E-436B-2CE9FA350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E4BD06-3263-E647-77A7-DC7B8C4A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Model performance evaluation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05427C-3306-10DC-07AA-6FE0F2ADFBEB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IT21299902   |   ZAKEY M.S.M.A |   24-25J-137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812ACB-4034-CD62-AD68-A184DC777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mbria(body)"/>
                <a:cs typeface="Iskoola Pota" panose="020B0502040204020203" pitchFamily="34" charset="0"/>
              </a:rPr>
              <a:t>Evaluate the trained model's performance on the test dataset, providing metrics for loss and accuracy.</a:t>
            </a:r>
          </a:p>
          <a:p>
            <a:pPr lvl="1"/>
            <a:r>
              <a:rPr lang="en-US" sz="1600" b="1" dirty="0">
                <a:solidFill>
                  <a:srgbClr val="C00000"/>
                </a:solidFill>
                <a:latin typeface="Cambria(body)"/>
                <a:cs typeface="Iskoola Pota" panose="020B0502040204020203" pitchFamily="34" charset="0"/>
              </a:rPr>
              <a:t>Test loss 0.1519</a:t>
            </a:r>
          </a:p>
          <a:p>
            <a:pPr lvl="1"/>
            <a:r>
              <a:rPr lang="en-US" sz="1600" b="1" dirty="0">
                <a:solidFill>
                  <a:srgbClr val="C00000"/>
                </a:solidFill>
                <a:latin typeface="Cambria(body)"/>
                <a:cs typeface="Iskoola Pota" panose="020B0502040204020203" pitchFamily="34" charset="0"/>
              </a:rPr>
              <a:t>Test Accuracy 0.9465 ( 95 %)</a:t>
            </a:r>
          </a:p>
          <a:p>
            <a:pPr marL="457200" lvl="1" indent="0">
              <a:buNone/>
            </a:pPr>
            <a:endParaRPr lang="en-US" sz="1600" b="1" dirty="0">
              <a:solidFill>
                <a:srgbClr val="C00000"/>
              </a:solidFill>
              <a:latin typeface="Cambria(body)"/>
              <a:cs typeface="Iskoola Pota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21382-9A19-520E-3793-09A6D4BDD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48000"/>
            <a:ext cx="5252473" cy="199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3A326-4E3B-934D-3B79-3557BECDB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438400"/>
            <a:ext cx="4453559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2287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4C2EF-808C-89D6-6643-0260C029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E13CE6-A9F2-751D-4A7F-016509CA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Model performance evaluation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BAC710-8744-9604-D0E8-043B3B3BA25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IT21299902   |   ZAKEY M.S.M.A |   24-25J-137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4D1FB5-5EFC-B6AD-8EB3-813205BCA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mbria(body)"/>
                <a:cs typeface="Iskoola Pota" panose="020B0502040204020203" pitchFamily="34" charset="0"/>
              </a:rPr>
              <a:t>Evaluate the trained model's performance on the test dataset, providing metrics for loss and accuracy.</a:t>
            </a:r>
          </a:p>
          <a:p>
            <a:pPr marL="457200" lvl="1" indent="0">
              <a:buNone/>
            </a:pPr>
            <a:endParaRPr lang="en-US" sz="1600" b="1" dirty="0">
              <a:solidFill>
                <a:srgbClr val="C00000"/>
              </a:solidFill>
              <a:latin typeface="Cambria(body)"/>
              <a:cs typeface="Iskoola Pota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23B35-A8E0-D607-5C3F-DE7E34A0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0"/>
            <a:ext cx="6364347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F6DDF-158A-D877-6DD0-3E86B9AFC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804192"/>
            <a:ext cx="3874224" cy="3052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853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47B2D-2B98-CF05-BBA5-0EB9E5D7C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57C24A-0FAC-403E-BE30-F8F79218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Model </a:t>
            </a:r>
            <a:r>
              <a:rPr lang="en-US" sz="5400" b="1" dirty="0">
                <a:latin typeface="Rajdhani" panose="02000000000000000000" pitchFamily="2" charset="0"/>
                <a:cs typeface="Rajdhani" panose="02000000000000000000" pitchFamily="2" charset="0"/>
              </a:rPr>
              <a:t>Output testing.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F981A-04FD-19F8-3B3E-19C8C377576D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IT21299902   |   ZAKEY M.S.M.A |   24-25J-137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FC2187-3787-F601-BBC6-6B37E3CDA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mbria(body)"/>
                <a:cs typeface="Iskoola Pota" panose="020B0502040204020203" pitchFamily="34" charset="0"/>
              </a:rPr>
              <a:t>which visualizes a random selection of sample predictions from the test dataset, comparing true labels with predicted labels.</a:t>
            </a:r>
          </a:p>
          <a:p>
            <a:pPr marL="457200" lvl="1" indent="0">
              <a:buNone/>
            </a:pPr>
            <a:endParaRPr lang="en-US" sz="1600" b="1" dirty="0">
              <a:solidFill>
                <a:srgbClr val="C00000"/>
              </a:solidFill>
              <a:latin typeface="Cambria(body)"/>
              <a:cs typeface="Iskoola Pota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8F570A-8A28-A6C4-C5E7-BF5751E3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73707"/>
            <a:ext cx="7764445" cy="454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5322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890F2-2066-0396-3E1B-BCE441B72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A2135-E35F-6147-8D4E-2212179A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Rajdhani" panose="02000000000000000000" pitchFamily="2" charset="0"/>
                <a:cs typeface="Rajdhani" panose="02000000000000000000" pitchFamily="2" charset="0"/>
              </a:rPr>
              <a:t>Try &amp; Fails.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7195B1-ECE4-B72D-4EBD-B4E6C4608C17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IT21299902   |   ZAKEY M.S.M.A |   24-25J-137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B86AB2-B8C1-8259-CCBD-F9622E235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(body)"/>
                <a:cs typeface="Iskoola Pota" panose="020B0502040204020203" pitchFamily="34" charset="0"/>
              </a:rPr>
              <a:t>22</a:t>
            </a:r>
            <a:r>
              <a:rPr lang="en-US" sz="2000" b="1" dirty="0">
                <a:latin typeface="Cambria(body)"/>
                <a:cs typeface="Iskoola Pota" panose="020B0502040204020203" pitchFamily="34" charset="0"/>
              </a:rPr>
              <a:t> different try's 1 success.</a:t>
            </a:r>
          </a:p>
          <a:p>
            <a:pPr marL="457200" lvl="1" indent="0">
              <a:buNone/>
            </a:pPr>
            <a:endParaRPr lang="en-US" sz="1600" b="1" dirty="0">
              <a:solidFill>
                <a:srgbClr val="C00000"/>
              </a:solidFill>
              <a:latin typeface="Cambria(body)"/>
              <a:cs typeface="Iskoola Pota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D64EB-4090-B277-3BB4-A12312DB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89" y="1828800"/>
            <a:ext cx="9894221" cy="119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7FC36-18DB-EF5D-2C9B-5689FC00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23" y="3216684"/>
            <a:ext cx="5958718" cy="320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phic 5" descr="Dance with solid fill">
            <a:extLst>
              <a:ext uri="{FF2B5EF4-FFF2-40B4-BE49-F238E27FC236}">
                <a16:creationId xmlns:a16="http://schemas.microsoft.com/office/drawing/2014/main" id="{0A41C309-EF23-0D94-4CB0-24AA7967D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3340" y="304800"/>
            <a:ext cx="1461425" cy="146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4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Content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sp>
        <p:nvSpPr>
          <p:cNvPr id="9" name="Google Shape;115;p26">
            <a:extLst>
              <a:ext uri="{FF2B5EF4-FFF2-40B4-BE49-F238E27FC236}">
                <a16:creationId xmlns:a16="http://schemas.microsoft.com/office/drawing/2014/main" id="{A12F92BC-C9F8-F502-EE72-7FBB0CF3B8A2}"/>
              </a:ext>
            </a:extLst>
          </p:cNvPr>
          <p:cNvSpPr txBox="1">
            <a:spLocks/>
          </p:cNvSpPr>
          <p:nvPr/>
        </p:nvSpPr>
        <p:spPr>
          <a:xfrm>
            <a:off x="1648684" y="941390"/>
            <a:ext cx="3288887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endParaRPr lang="en-US" b="1" dirty="0"/>
          </a:p>
        </p:txBody>
      </p:sp>
      <p:sp>
        <p:nvSpPr>
          <p:cNvPr id="10" name="Google Shape;124;p26">
            <a:extLst>
              <a:ext uri="{FF2B5EF4-FFF2-40B4-BE49-F238E27FC236}">
                <a16:creationId xmlns:a16="http://schemas.microsoft.com/office/drawing/2014/main" id="{44A8DA33-2F48-D81F-EF38-03C17551F418}"/>
              </a:ext>
            </a:extLst>
          </p:cNvPr>
          <p:cNvSpPr txBox="1">
            <a:spLocks/>
          </p:cNvSpPr>
          <p:nvPr/>
        </p:nvSpPr>
        <p:spPr>
          <a:xfrm>
            <a:off x="716623" y="1226513"/>
            <a:ext cx="84362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/>
              <a:t>01</a:t>
            </a:r>
          </a:p>
        </p:txBody>
      </p:sp>
      <p:cxnSp>
        <p:nvCxnSpPr>
          <p:cNvPr id="11" name="Google Shape;130;p26">
            <a:extLst>
              <a:ext uri="{FF2B5EF4-FFF2-40B4-BE49-F238E27FC236}">
                <a16:creationId xmlns:a16="http://schemas.microsoft.com/office/drawing/2014/main" id="{AD41EDB4-8182-3411-1F95-3220E0E9C481}"/>
              </a:ext>
            </a:extLst>
          </p:cNvPr>
          <p:cNvCxnSpPr>
            <a:cxnSpLocks/>
          </p:cNvCxnSpPr>
          <p:nvPr/>
        </p:nvCxnSpPr>
        <p:spPr>
          <a:xfrm>
            <a:off x="1660972" y="1088965"/>
            <a:ext cx="0" cy="630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115;p26">
            <a:extLst>
              <a:ext uri="{FF2B5EF4-FFF2-40B4-BE49-F238E27FC236}">
                <a16:creationId xmlns:a16="http://schemas.microsoft.com/office/drawing/2014/main" id="{21EF2FF2-AFD3-38AF-5EE7-319E3D464417}"/>
              </a:ext>
            </a:extLst>
          </p:cNvPr>
          <p:cNvSpPr txBox="1">
            <a:spLocks/>
          </p:cNvSpPr>
          <p:nvPr/>
        </p:nvSpPr>
        <p:spPr>
          <a:xfrm>
            <a:off x="1697225" y="989374"/>
            <a:ext cx="3288887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/>
              <a:t>Introduction</a:t>
            </a:r>
          </a:p>
        </p:txBody>
      </p:sp>
      <p:sp>
        <p:nvSpPr>
          <p:cNvPr id="20" name="Google Shape;124;p26">
            <a:extLst>
              <a:ext uri="{FF2B5EF4-FFF2-40B4-BE49-F238E27FC236}">
                <a16:creationId xmlns:a16="http://schemas.microsoft.com/office/drawing/2014/main" id="{F9CB00DE-61FC-A6BA-C6B8-67DEB3DB3733}"/>
              </a:ext>
            </a:extLst>
          </p:cNvPr>
          <p:cNvSpPr txBox="1">
            <a:spLocks/>
          </p:cNvSpPr>
          <p:nvPr/>
        </p:nvSpPr>
        <p:spPr>
          <a:xfrm>
            <a:off x="716623" y="2330882"/>
            <a:ext cx="84362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/>
              <a:t>02</a:t>
            </a:r>
          </a:p>
        </p:txBody>
      </p:sp>
      <p:cxnSp>
        <p:nvCxnSpPr>
          <p:cNvPr id="21" name="Google Shape;130;p26">
            <a:extLst>
              <a:ext uri="{FF2B5EF4-FFF2-40B4-BE49-F238E27FC236}">
                <a16:creationId xmlns:a16="http://schemas.microsoft.com/office/drawing/2014/main" id="{EA1FFA6B-9CE1-E8B4-F086-1EB53227FAFC}"/>
              </a:ext>
            </a:extLst>
          </p:cNvPr>
          <p:cNvCxnSpPr>
            <a:cxnSpLocks/>
          </p:cNvCxnSpPr>
          <p:nvPr/>
        </p:nvCxnSpPr>
        <p:spPr>
          <a:xfrm>
            <a:off x="1665454" y="2184303"/>
            <a:ext cx="0" cy="630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115;p26">
            <a:extLst>
              <a:ext uri="{FF2B5EF4-FFF2-40B4-BE49-F238E27FC236}">
                <a16:creationId xmlns:a16="http://schemas.microsoft.com/office/drawing/2014/main" id="{EA963ED4-7BA2-8AC7-5A34-1F85E039A66B}"/>
              </a:ext>
            </a:extLst>
          </p:cNvPr>
          <p:cNvSpPr txBox="1">
            <a:spLocks/>
          </p:cNvSpPr>
          <p:nvPr/>
        </p:nvSpPr>
        <p:spPr>
          <a:xfrm>
            <a:off x="1828556" y="2074318"/>
            <a:ext cx="5029199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/>
              <a:t>Research Question</a:t>
            </a:r>
          </a:p>
        </p:txBody>
      </p:sp>
      <p:sp>
        <p:nvSpPr>
          <p:cNvPr id="23" name="Google Shape;124;p26">
            <a:extLst>
              <a:ext uri="{FF2B5EF4-FFF2-40B4-BE49-F238E27FC236}">
                <a16:creationId xmlns:a16="http://schemas.microsoft.com/office/drawing/2014/main" id="{15E6C56F-A6D3-29FD-D672-2D110A67B819}"/>
              </a:ext>
            </a:extLst>
          </p:cNvPr>
          <p:cNvSpPr txBox="1">
            <a:spLocks/>
          </p:cNvSpPr>
          <p:nvPr/>
        </p:nvSpPr>
        <p:spPr>
          <a:xfrm>
            <a:off x="716623" y="3303434"/>
            <a:ext cx="84362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/>
              <a:t>03</a:t>
            </a:r>
          </a:p>
        </p:txBody>
      </p:sp>
      <p:cxnSp>
        <p:nvCxnSpPr>
          <p:cNvPr id="24" name="Google Shape;130;p26">
            <a:extLst>
              <a:ext uri="{FF2B5EF4-FFF2-40B4-BE49-F238E27FC236}">
                <a16:creationId xmlns:a16="http://schemas.microsoft.com/office/drawing/2014/main" id="{3AA06DA6-259F-2162-3493-AEC28BBA68EF}"/>
              </a:ext>
            </a:extLst>
          </p:cNvPr>
          <p:cNvCxnSpPr>
            <a:cxnSpLocks/>
          </p:cNvCxnSpPr>
          <p:nvPr/>
        </p:nvCxnSpPr>
        <p:spPr>
          <a:xfrm>
            <a:off x="1637982" y="3145787"/>
            <a:ext cx="0" cy="630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15;p26">
            <a:extLst>
              <a:ext uri="{FF2B5EF4-FFF2-40B4-BE49-F238E27FC236}">
                <a16:creationId xmlns:a16="http://schemas.microsoft.com/office/drawing/2014/main" id="{FE1E70FF-56E2-5C82-9D01-EA71E7FAE873}"/>
              </a:ext>
            </a:extLst>
          </p:cNvPr>
          <p:cNvSpPr txBox="1">
            <a:spLocks/>
          </p:cNvSpPr>
          <p:nvPr/>
        </p:nvSpPr>
        <p:spPr>
          <a:xfrm>
            <a:off x="1828556" y="3010202"/>
            <a:ext cx="5029199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/>
              <a:t>Objectives</a:t>
            </a:r>
          </a:p>
        </p:txBody>
      </p:sp>
      <p:sp>
        <p:nvSpPr>
          <p:cNvPr id="26" name="Google Shape;124;p26">
            <a:extLst>
              <a:ext uri="{FF2B5EF4-FFF2-40B4-BE49-F238E27FC236}">
                <a16:creationId xmlns:a16="http://schemas.microsoft.com/office/drawing/2014/main" id="{BFC7D636-695C-6DE5-946D-FE6D1E02EF84}"/>
              </a:ext>
            </a:extLst>
          </p:cNvPr>
          <p:cNvSpPr txBox="1">
            <a:spLocks/>
          </p:cNvSpPr>
          <p:nvPr/>
        </p:nvSpPr>
        <p:spPr>
          <a:xfrm>
            <a:off x="716623" y="4296000"/>
            <a:ext cx="84362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/>
              <a:t>04</a:t>
            </a:r>
          </a:p>
        </p:txBody>
      </p:sp>
      <p:cxnSp>
        <p:nvCxnSpPr>
          <p:cNvPr id="27" name="Google Shape;130;p26">
            <a:extLst>
              <a:ext uri="{FF2B5EF4-FFF2-40B4-BE49-F238E27FC236}">
                <a16:creationId xmlns:a16="http://schemas.microsoft.com/office/drawing/2014/main" id="{40111124-93C3-0B26-B965-91B34BE29C8D}"/>
              </a:ext>
            </a:extLst>
          </p:cNvPr>
          <p:cNvCxnSpPr>
            <a:cxnSpLocks/>
          </p:cNvCxnSpPr>
          <p:nvPr/>
        </p:nvCxnSpPr>
        <p:spPr>
          <a:xfrm>
            <a:off x="1637982" y="4213518"/>
            <a:ext cx="0" cy="630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Google Shape;115;p26">
            <a:extLst>
              <a:ext uri="{FF2B5EF4-FFF2-40B4-BE49-F238E27FC236}">
                <a16:creationId xmlns:a16="http://schemas.microsoft.com/office/drawing/2014/main" id="{1AAE72BB-EEB7-4726-9FC4-96ECC73A36ED}"/>
              </a:ext>
            </a:extLst>
          </p:cNvPr>
          <p:cNvSpPr txBox="1">
            <a:spLocks/>
          </p:cNvSpPr>
          <p:nvPr/>
        </p:nvSpPr>
        <p:spPr>
          <a:xfrm>
            <a:off x="1828556" y="4077933"/>
            <a:ext cx="6004616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/>
              <a:t>Overall System diagram</a:t>
            </a:r>
          </a:p>
        </p:txBody>
      </p:sp>
      <p:sp>
        <p:nvSpPr>
          <p:cNvPr id="29" name="Google Shape;124;p26">
            <a:extLst>
              <a:ext uri="{FF2B5EF4-FFF2-40B4-BE49-F238E27FC236}">
                <a16:creationId xmlns:a16="http://schemas.microsoft.com/office/drawing/2014/main" id="{5A43F477-050A-5682-ACF2-DA231EFD73F7}"/>
              </a:ext>
            </a:extLst>
          </p:cNvPr>
          <p:cNvSpPr txBox="1">
            <a:spLocks/>
          </p:cNvSpPr>
          <p:nvPr/>
        </p:nvSpPr>
        <p:spPr>
          <a:xfrm>
            <a:off x="738717" y="5310634"/>
            <a:ext cx="843629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r">
              <a:spcBef>
                <a:spcPts val="0"/>
              </a:spcBef>
            </a:pPr>
            <a:r>
              <a:rPr lang="en" dirty="0"/>
              <a:t>05</a:t>
            </a:r>
          </a:p>
        </p:txBody>
      </p:sp>
      <p:cxnSp>
        <p:nvCxnSpPr>
          <p:cNvPr id="30" name="Google Shape;130;p26">
            <a:extLst>
              <a:ext uri="{FF2B5EF4-FFF2-40B4-BE49-F238E27FC236}">
                <a16:creationId xmlns:a16="http://schemas.microsoft.com/office/drawing/2014/main" id="{ECCCC85D-D4D3-CCE3-68F7-9F00A851FF27}"/>
              </a:ext>
            </a:extLst>
          </p:cNvPr>
          <p:cNvCxnSpPr>
            <a:cxnSpLocks/>
          </p:cNvCxnSpPr>
          <p:nvPr/>
        </p:nvCxnSpPr>
        <p:spPr>
          <a:xfrm>
            <a:off x="1643623" y="5206084"/>
            <a:ext cx="0" cy="6306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Google Shape;115;p26">
            <a:extLst>
              <a:ext uri="{FF2B5EF4-FFF2-40B4-BE49-F238E27FC236}">
                <a16:creationId xmlns:a16="http://schemas.microsoft.com/office/drawing/2014/main" id="{63DFF9F7-4A5E-BF06-C7F0-4EE15216A14A}"/>
              </a:ext>
            </a:extLst>
          </p:cNvPr>
          <p:cNvSpPr txBox="1">
            <a:spLocks/>
          </p:cNvSpPr>
          <p:nvPr/>
        </p:nvSpPr>
        <p:spPr>
          <a:xfrm>
            <a:off x="1766177" y="5070499"/>
            <a:ext cx="6379974" cy="9017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/>
              <a:t>Individual Components</a:t>
            </a:r>
          </a:p>
        </p:txBody>
      </p:sp>
    </p:spTree>
    <p:extLst>
      <p:ext uri="{BB962C8B-B14F-4D97-AF65-F5344CB8AC3E}">
        <p14:creationId xmlns:p14="http://schemas.microsoft.com/office/powerpoint/2010/main" val="3652869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BF83F-E2DD-0991-B082-300BE4E68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49B24D-DD8E-CE0C-0FAA-CAD1590D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Rajdhani" panose="02000000000000000000" pitchFamily="2" charset="0"/>
                <a:cs typeface="Rajdhani" panose="02000000000000000000" pitchFamily="2" charset="0"/>
              </a:rPr>
              <a:t>What's the next step.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76F35-C7F1-3EFD-BDA3-77594FE4AB4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IT21299902   |   ZAKEY M.S.M.A |   24-25J-137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D50220-44F8-42E3-6831-5D5BFE40D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Cambria(body)"/>
                <a:cs typeface="Iskoola Pota" panose="020B0502040204020203" pitchFamily="34" charset="0"/>
              </a:rPr>
              <a:t>In progress presentation 02.</a:t>
            </a:r>
          </a:p>
          <a:p>
            <a:pPr marL="457200" lvl="1" indent="0">
              <a:buNone/>
            </a:pPr>
            <a:endParaRPr lang="en-US" sz="1600" b="1" dirty="0">
              <a:solidFill>
                <a:srgbClr val="C00000"/>
              </a:solidFill>
              <a:latin typeface="Cambria(body)"/>
              <a:cs typeface="Iskoola Pota" panose="020B0502040204020203" pitchFamily="34" charset="0"/>
            </a:endParaRPr>
          </a:p>
          <a:p>
            <a:pPr marL="457200" lvl="1" indent="0">
              <a:buNone/>
            </a:pPr>
            <a:endParaRPr lang="en-US" sz="1600" b="1" dirty="0">
              <a:solidFill>
                <a:srgbClr val="C00000"/>
              </a:solidFill>
              <a:latin typeface="Cambria(body)"/>
              <a:cs typeface="Iskoola Pota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Cambria(body)"/>
                <a:cs typeface="Iskoola Pota" panose="020B0502040204020203" pitchFamily="34" charset="0"/>
              </a:rPr>
              <a:t>Metadata Analysis for images.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Cambria(body)"/>
                <a:cs typeface="Iskoola Pota" panose="020B0502040204020203" pitchFamily="34" charset="0"/>
              </a:rPr>
              <a:t>Model confidence function.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Cambria(body)"/>
                <a:cs typeface="Iskoola Pota" panose="020B0502040204020203" pitchFamily="34" charset="0"/>
              </a:rPr>
              <a:t>Model Hyperparameter tuning – if needed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Cambria(body)"/>
                <a:cs typeface="Iskoola Pota" panose="020B0502040204020203" pitchFamily="34" charset="0"/>
              </a:rPr>
              <a:t>Implement UI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Cambria(body)"/>
                <a:cs typeface="Iskoola Pota" panose="020B0502040204020203" pitchFamily="34" charset="0"/>
              </a:rPr>
              <a:t>Implement security controls.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Cambria(body)"/>
                <a:cs typeface="Iskoola Pota" panose="020B0502040204020203" pitchFamily="34" charset="0"/>
              </a:rPr>
              <a:t>DB integration.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EDD7A-E5C4-A3AE-259F-6439C0A3B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5864" y1="31931" x2="55864" y2="31931"/>
                        <a14:foregroundMark x1="20896" y1="25990" x2="20896" y2="25990"/>
                        <a14:foregroundMark x1="32836" y1="15099" x2="32836" y2="15099"/>
                        <a14:foregroundMark x1="68443" y1="73267" x2="68443" y2="73267"/>
                        <a14:foregroundMark x1="73561" y1="67822" x2="75200" y2="58482"/>
                        <a14:foregroundMark x1="76648" y1="53650" x2="77399" y2="44059"/>
                        <a14:foregroundMark x1="77399" y1="44059" x2="77612" y2="43564"/>
                        <a14:foregroundMark x1="69083" y1="25248" x2="76119" y2="39851"/>
                        <a14:foregroundMark x1="76119" y1="39851" x2="76119" y2="41089"/>
                        <a14:foregroundMark x1="28785" y1="16584" x2="30064" y2="16584"/>
                        <a14:foregroundMark x1="30277" y1="16584" x2="35155" y2="15662"/>
                        <a14:foregroundMark x1="39659" y1="12376" x2="57996" y2="14109"/>
                        <a14:foregroundMark x1="57996" y1="14109" x2="66311" y2="22525"/>
                        <a14:foregroundMark x1="15905" y1="41956" x2="15804" y2="42327"/>
                        <a14:foregroundMark x1="20469" y1="25248" x2="18513" y2="32408"/>
                        <a14:foregroundMark x1="13220" y1="49752" x2="17484" y2="67327"/>
                        <a14:foregroundMark x1="17484" y1="67327" x2="22943" y2="77285"/>
                        <a14:foregroundMark x1="67591" y1="75248" x2="67591" y2="75248"/>
                        <a14:foregroundMark x1="53731" y1="85396" x2="53731" y2="85396"/>
                        <a14:foregroundMark x1="53092" y1="85396" x2="49863" y2="86869"/>
                        <a14:foregroundMark x1="45842" y1="87129" x2="38099" y2="86839"/>
                        <a14:foregroundMark x1="26799" y1="80323" x2="26226" y2="79703"/>
                        <a14:foregroundMark x1="62047" y1="81683" x2="53092" y2="84901"/>
                        <a14:foregroundMark x1="15991" y1="32921" x2="15991" y2="32921"/>
                        <a14:foregroundMark x1="14925" y1="40347" x2="14925" y2="40347"/>
                        <a14:backgroundMark x1="16758" y1="40347" x2="16205" y2="42079"/>
                        <a14:backgroundMark x1="18337" y1="35396" x2="16758" y2="40347"/>
                        <a14:backgroundMark x1="18763" y1="34901" x2="18763" y2="34901"/>
                        <a14:backgroundMark x1="18763" y1="33416" x2="18763" y2="33416"/>
                        <a14:backgroundMark x1="18862" y1="32921" x2="17484" y2="35891"/>
                        <a14:backgroundMark x1="18977" y1="32673" x2="18862" y2="32921"/>
                        <a14:backgroundMark x1="15991" y1="42327" x2="15991" y2="46040"/>
                        <a14:backgroundMark x1="30490" y1="84406" x2="30490" y2="84406"/>
                        <a14:backgroundMark x1="31343" y1="86386" x2="32623" y2="86634"/>
                        <a14:backgroundMark x1="36247" y1="86881" x2="34115" y2="86139"/>
                        <a14:backgroundMark x1="34328" y1="88119" x2="31130" y2="84653"/>
                        <a14:backgroundMark x1="51173" y1="88861" x2="47974" y2="89851"/>
                        <a14:backgroundMark x1="75053" y1="53465" x2="74627" y2="58416"/>
                        <a14:backgroundMark x1="41151" y1="15594" x2="37953" y2="17079"/>
                        <a14:backgroundMark x1="39659" y1="16584" x2="35821" y2="16832"/>
                        <a14:backgroundMark x1="35608" y1="88614" x2="26866" y2="83168"/>
                        <a14:backgroundMark x1="39446" y1="89851" x2="30277" y2="85891"/>
                        <a14:backgroundMark x1="25373" y1="82426" x2="21535" y2="777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2286000"/>
            <a:ext cx="4114009" cy="3543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5848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8000" y="1246824"/>
            <a:ext cx="967739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latin typeface="Rajdhani" panose="02000000000000000000" pitchFamily="2" charset="0"/>
                <a:cs typeface="Rajdhani" panose="02000000000000000000" pitchFamily="2" charset="0"/>
              </a:rPr>
              <a:t>REFERENCES</a:t>
            </a:r>
            <a:endParaRPr sz="96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2" name="Google Shape;176;p30">
            <a:extLst>
              <a:ext uri="{FF2B5EF4-FFF2-40B4-BE49-F238E27FC236}">
                <a16:creationId xmlns:a16="http://schemas.microsoft.com/office/drawing/2014/main" id="{17362702-52E6-E6AE-2799-E0FBF0DDBE35}"/>
              </a:ext>
            </a:extLst>
          </p:cNvPr>
          <p:cNvSpPr txBox="1">
            <a:spLocks/>
          </p:cNvSpPr>
          <p:nvPr/>
        </p:nvSpPr>
        <p:spPr>
          <a:xfrm>
            <a:off x="76200" y="2025795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8800" b="1" dirty="0">
                <a:latin typeface="Rajdhani" panose="02000000000000000000" pitchFamily="2" charset="0"/>
                <a:cs typeface="Rajdhani" panose="02000000000000000000" pitchFamily="2" charset="0"/>
              </a:rPr>
              <a:t>04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E534DD32-227E-AF28-1F0E-B3993C64A126}"/>
              </a:ext>
            </a:extLst>
          </p:cNvPr>
          <p:cNvCxnSpPr>
            <a:cxnSpLocks/>
          </p:cNvCxnSpPr>
          <p:nvPr/>
        </p:nvCxnSpPr>
        <p:spPr>
          <a:xfrm flipV="1">
            <a:off x="2590800" y="1981200"/>
            <a:ext cx="0" cy="1731048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413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REFERENCES cont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A6253-C190-B450-49CD-5C7E6D706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1. Farid, H. (2009). Techniques for detecting digitally altered images. Journal of Computational and Graphical Statistics.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2.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Mahdian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B., &amp; Saic, S. (2010). A bibliography on blind methods for identifying image forgery. Signal Processing: Image Communication.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3. Bayar, B., &amp;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Stamm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M. C. (2016). A deep learning approach to universal image manipulation detection using a new convolutional layer. Proceedings of the 4th ACM Workshop on Information Hiding and Multimedia Security.</a:t>
            </a: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4. Wang, S., Wang, Y., &amp; Hwang, J. (2020). Detecting Deepfakes with GAN-based Discriminators. IEEE Transactions on Pattern Analysis and Machine Intelligence.</a:t>
            </a:r>
          </a:p>
          <a:p>
            <a:pPr marL="0" indent="0" algn="just"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5.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Amerini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I., Ballan, L., 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Caldelli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Iskoola Pota" panose="020B0502040204020203" pitchFamily="34" charset="0"/>
              </a:rPr>
              <a:t>, R., Del Bimbo, A., &amp; Serra, G. (2017). A SIFT-based forensic method for copy-move attack detection and transformation recovery. IEEE Transactions on Information Forensics and Security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D6AA3-6032-40C6-728B-AEA0D97A9035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</p:spTree>
    <p:extLst>
      <p:ext uri="{BB962C8B-B14F-4D97-AF65-F5344CB8AC3E}">
        <p14:creationId xmlns:p14="http://schemas.microsoft.com/office/powerpoint/2010/main" val="2647488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51" y="2895600"/>
            <a:ext cx="10363200" cy="74431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>
                    <a:lumMod val="50000"/>
                  </a:schemeClr>
                </a:solidFill>
              </a:rPr>
              <a:t>IT21305078 | Dissanayake w. p. d. b.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071" y="3639913"/>
            <a:ext cx="7647516" cy="47964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BSc (Hons) in Information Technology Specializing in Cybersecurity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" name="Picture 1" descr="A person in a blue suit&#10;&#10;Description automatically generated">
            <a:extLst>
              <a:ext uri="{FF2B5EF4-FFF2-40B4-BE49-F238E27FC236}">
                <a16:creationId xmlns:a16="http://schemas.microsoft.com/office/drawing/2014/main" id="{0AA35D0D-7F58-614D-9591-DB755553B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52400"/>
            <a:ext cx="2277858" cy="23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8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's face with lines and dots&#10;&#10;Description automatically generated">
            <a:extLst>
              <a:ext uri="{FF2B5EF4-FFF2-40B4-BE49-F238E27FC236}">
                <a16:creationId xmlns:a16="http://schemas.microsoft.com/office/drawing/2014/main" id="{82F21843-6526-B9A6-95B5-DC31F978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35" y="585395"/>
            <a:ext cx="9390232" cy="528200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A6D6DEB-6BE6-126D-B0C6-917E46884903}"/>
              </a:ext>
            </a:extLst>
          </p:cNvPr>
          <p:cNvSpPr txBox="1">
            <a:spLocks/>
          </p:cNvSpPr>
          <p:nvPr/>
        </p:nvSpPr>
        <p:spPr>
          <a:xfrm>
            <a:off x="762000" y="1019175"/>
            <a:ext cx="3505200" cy="449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Deep</a:t>
            </a:r>
            <a:r>
              <a:rPr lang="en-US" sz="5400" b="1" dirty="0">
                <a:solidFill>
                  <a:schemeClr val="bg1"/>
                </a:solidFill>
                <a:latin typeface="+mj-lt"/>
              </a:rPr>
              <a:t>fake</a:t>
            </a: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Vid</a:t>
            </a:r>
            <a:r>
              <a:rPr lang="en-US" sz="5400" b="1" dirty="0">
                <a:solidFill>
                  <a:schemeClr val="bg1"/>
                </a:solidFill>
                <a:latin typeface="+mj-lt"/>
              </a:rPr>
              <a:t>eo</a:t>
            </a: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</a:t>
            </a:r>
            <a:r>
              <a:rPr lang="en-US" sz="5400" b="1" dirty="0">
                <a:solidFill>
                  <a:schemeClr val="bg1"/>
                </a:solidFill>
                <a:latin typeface="+mj-lt"/>
              </a:rPr>
              <a:t>..</a:t>
            </a: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Dete</a:t>
            </a:r>
            <a:r>
              <a:rPr lang="en-US" sz="5400" b="1" dirty="0">
                <a:solidFill>
                  <a:schemeClr val="bg1"/>
                </a:solidFill>
                <a:latin typeface="+mj-lt"/>
              </a:rPr>
              <a:t>ction</a:t>
            </a:r>
            <a:endParaRPr lang="en-US" sz="5400" b="1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59CB30-0D9D-D7CE-8944-E1191C8508B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631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191372"/>
            <a:ext cx="11684000" cy="8683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697" y="1981200"/>
            <a:ext cx="11684000" cy="2514600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Design a strong, efficient deepfake video detection framework using the hybrid neural network architectures that could effectively capture spatial inconsistencies using CNN and temporal anomalies using ConvLSTM in video sequences. </a:t>
            </a:r>
            <a:endParaRPr lang="en-US" sz="36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5685A-F2DA-5CEE-D3E9-CC8EAB4CD78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083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189B3-14CB-FE08-1AD6-8CDC6E1822B8}"/>
              </a:ext>
            </a:extLst>
          </p:cNvPr>
          <p:cNvSpPr txBox="1"/>
          <p:nvPr/>
        </p:nvSpPr>
        <p:spPr>
          <a:xfrm>
            <a:off x="1295400" y="990600"/>
            <a:ext cx="9067800" cy="451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Market Opportunity</a:t>
            </a:r>
          </a:p>
          <a:p>
            <a:pPr marL="800100" lvl="1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Growing concern over misinformation and digital media integrity.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Increasing demand from industries such as media, law enforcement, and cybersecurity.  </a:t>
            </a: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Target Audience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Legal and forensic experts.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News organizations.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Social media platforms.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Corporate security teams.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Commercialization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0A31A8-85F9-29ED-3AD9-36FAE111A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/>
        </p:blipFill>
        <p:spPr bwMode="auto">
          <a:xfrm>
            <a:off x="6324600" y="3248558"/>
            <a:ext cx="470408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76217E-91AB-21A7-E0DF-654A5E84887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993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Proposed Research Gap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90B49-6CAA-314D-80F3-2D976E579379}"/>
              </a:ext>
            </a:extLst>
          </p:cNvPr>
          <p:cNvSpPr txBox="1"/>
          <p:nvPr/>
        </p:nvSpPr>
        <p:spPr>
          <a:xfrm>
            <a:off x="9301583" y="328777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Already Done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52B9E-9493-8A70-CCE2-09585F77D4A9}"/>
              </a:ext>
            </a:extLst>
          </p:cNvPr>
          <p:cNvSpPr txBox="1"/>
          <p:nvPr/>
        </p:nvSpPr>
        <p:spPr>
          <a:xfrm>
            <a:off x="9339683" y="473879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Already Done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09F18-FDFB-4B8B-CB48-B58EEEA26CA7}"/>
              </a:ext>
            </a:extLst>
          </p:cNvPr>
          <p:cNvSpPr txBox="1"/>
          <p:nvPr/>
        </p:nvSpPr>
        <p:spPr>
          <a:xfrm>
            <a:off x="9326983" y="433577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Already 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3C3D3-53DA-A667-3D12-42540B67DA56}"/>
              </a:ext>
            </a:extLst>
          </p:cNvPr>
          <p:cNvSpPr txBox="1"/>
          <p:nvPr/>
        </p:nvSpPr>
        <p:spPr>
          <a:xfrm>
            <a:off x="9326983" y="382384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To Be Done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813434-698F-0854-2A9C-D09AC085BDA2}"/>
              </a:ext>
            </a:extLst>
          </p:cNvPr>
          <p:cNvSpPr txBox="1"/>
          <p:nvPr/>
        </p:nvSpPr>
        <p:spPr>
          <a:xfrm>
            <a:off x="9339683" y="514180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Already Done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25D5F9-6F02-6578-57BA-8C7BC8BD314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E981E-FCD5-2794-AF31-ADCC245B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43" y="1843973"/>
            <a:ext cx="8183649" cy="37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58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5334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Component development life cycle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16C9907-027C-9AB2-5074-18779F3A19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901994"/>
            <a:ext cx="11724428" cy="50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Requirement Analysis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Identify datasets(Celeb-DF-v2), features, and architecture needs.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Preprocessing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Extract frames, Resize, normalize pixel values, and Apply augmentation.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Extract spatial features using a CNN and Encode temporal relationships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using ConvLSTM.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Design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Build a hybrid architecture with CNN for spatial feature extraction and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ConvLSTM and Multi-Head Attention for spatiotemporal analysis.</a:t>
            </a:r>
          </a:p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Integration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Combine preprocessing, feature extraction, and prediction modules.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&amp; Validation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Train the model with class balancing, reduced learning rates, and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adaptive optimizers. Validate performance.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Test for accuracy</a:t>
            </a:r>
            <a:r>
              <a:rPr lang="en-US" altLang="en-US" sz="23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robustness</a:t>
            </a:r>
            <a:r>
              <a:rPr lang="en-US" altLang="en-US" sz="23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real-world reliability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4F7D83-C305-5EFE-7517-D8B0E25B2B1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77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-49795"/>
            <a:ext cx="11684000" cy="7921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System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1AA5C1-677C-0AB5-9EE7-AA34A8320D6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32CC48-FDD8-C07F-0577-878EFB925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272"/>
          <a:stretch/>
        </p:blipFill>
        <p:spPr>
          <a:xfrm>
            <a:off x="6571532" y="1676400"/>
            <a:ext cx="4499208" cy="4023359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DE8E350-608E-21E9-B947-52690A76358D}"/>
              </a:ext>
            </a:extLst>
          </p:cNvPr>
          <p:cNvCxnSpPr>
            <a:cxnSpLocks/>
          </p:cNvCxnSpPr>
          <p:nvPr/>
        </p:nvCxnSpPr>
        <p:spPr>
          <a:xfrm flipV="1">
            <a:off x="2819400" y="1066800"/>
            <a:ext cx="5715000" cy="4632960"/>
          </a:xfrm>
          <a:prstGeom prst="bentConnector3">
            <a:avLst>
              <a:gd name="adj1" fmla="val 568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41ABA9-1DB1-9661-9CDE-486112FCE730}"/>
              </a:ext>
            </a:extLst>
          </p:cNvPr>
          <p:cNvCxnSpPr>
            <a:cxnSpLocks/>
          </p:cNvCxnSpPr>
          <p:nvPr/>
        </p:nvCxnSpPr>
        <p:spPr>
          <a:xfrm>
            <a:off x="2057400" y="5304739"/>
            <a:ext cx="762000" cy="395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425A0B-662B-0A2B-79E7-9512D16C098D}"/>
              </a:ext>
            </a:extLst>
          </p:cNvPr>
          <p:cNvCxnSpPr>
            <a:cxnSpLocks/>
          </p:cNvCxnSpPr>
          <p:nvPr/>
        </p:nvCxnSpPr>
        <p:spPr>
          <a:xfrm flipV="1">
            <a:off x="2819400" y="5327599"/>
            <a:ext cx="685800" cy="372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0DE66D-AC68-DCF5-5B77-F24F6BD3B2EC}"/>
              </a:ext>
            </a:extLst>
          </p:cNvPr>
          <p:cNvCxnSpPr>
            <a:cxnSpLocks/>
          </p:cNvCxnSpPr>
          <p:nvPr/>
        </p:nvCxnSpPr>
        <p:spPr>
          <a:xfrm>
            <a:off x="8503920" y="1066800"/>
            <a:ext cx="182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D9B795-CE67-7F86-5D8F-9603764F687F}"/>
              </a:ext>
            </a:extLst>
          </p:cNvPr>
          <p:cNvCxnSpPr>
            <a:cxnSpLocks/>
          </p:cNvCxnSpPr>
          <p:nvPr/>
        </p:nvCxnSpPr>
        <p:spPr>
          <a:xfrm>
            <a:off x="8686800" y="1066800"/>
            <a:ext cx="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ADB6EB8-91C0-A9CD-CAAE-B00B4F27D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8" y="1512309"/>
            <a:ext cx="5124106" cy="38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Introduction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The Multimodal Multimedia Integrity Verification system is an innovative solution designed to authenticate digital media and combat misinformation. </a:t>
            </a:r>
          </a:p>
          <a:p>
            <a:pPr algn="just"/>
            <a:r>
              <a:rPr lang="en-US" sz="2400" dirty="0"/>
              <a:t>By employing cutting-edge machine learning and neural network technologies, the system detects deepfakes and altered content with high precision. </a:t>
            </a:r>
          </a:p>
          <a:p>
            <a:pPr algn="just"/>
            <a:r>
              <a:rPr lang="en-US" sz="2400" dirty="0"/>
              <a:t>It ensures the credibility and security of audio, video, images and textual data, all while upholding ethical standards and protecting user privacy.</a:t>
            </a:r>
          </a:p>
          <a:p>
            <a:pPr marL="0" indent="0" algn="just">
              <a:buNone/>
            </a:pPr>
            <a:endParaRPr lang="en-US" sz="2400" dirty="0"/>
          </a:p>
          <a:p>
            <a:pPr marL="1828800" algn="just"/>
            <a:r>
              <a:rPr lang="en-US" sz="2400" b="1" dirty="0"/>
              <a:t>Deep Fake Audio Detection</a:t>
            </a:r>
          </a:p>
          <a:p>
            <a:pPr marL="1828800" algn="just"/>
            <a:r>
              <a:rPr lang="en-US" sz="2400" b="1" dirty="0"/>
              <a:t>Deep Fake Video Detection</a:t>
            </a:r>
          </a:p>
          <a:p>
            <a:pPr marL="1828800" algn="just"/>
            <a:r>
              <a:rPr lang="en-US" sz="2400" b="1" dirty="0"/>
              <a:t>Tampered Image detection</a:t>
            </a:r>
          </a:p>
          <a:p>
            <a:pPr marL="1828800" algn="just"/>
            <a:r>
              <a:rPr lang="en-US" sz="2400" b="1" dirty="0"/>
              <a:t>Fake News Detection</a:t>
            </a:r>
          </a:p>
        </p:txBody>
      </p:sp>
    </p:spTree>
    <p:extLst>
      <p:ext uri="{BB962C8B-B14F-4D97-AF65-F5344CB8AC3E}">
        <p14:creationId xmlns:p14="http://schemas.microsoft.com/office/powerpoint/2010/main" val="827109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BEB17-8A74-4659-C3B3-1A06D261E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6125537-087E-60BE-677C-AED40FE5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00">
            <a:off x="136041" y="8686"/>
            <a:ext cx="121752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B35D82D-ABA4-D402-D6A2-B1D54804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817" y="2850356"/>
            <a:ext cx="9245600" cy="792162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Methodology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D2160D-F52F-E3EA-E1C5-4D069033491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E50A6-7D24-98B9-8F93-4EF92174C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95AD8B-1D2C-358D-6B40-9037614B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Dataset Selection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37D252-E1C1-92D3-F945-2BCC6BF19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68124"/>
            <a:ext cx="11684000" cy="2209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   Dataset -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+mj-lt"/>
                <a:hlinkClick r:id="rId2"/>
              </a:rPr>
              <a:t>https://www.kaggle.com/datasets/reubensuju/celeb-df-v2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C77DD-6CB0-D807-A79F-F86FC31F643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7DDF7-D100-5BDF-FD24-39D63E79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47784"/>
            <a:ext cx="10287000" cy="1596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21E3EF-8578-4F05-69EA-63F444029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3844225"/>
            <a:ext cx="8229600" cy="17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ED19B-0936-DB83-B591-B64E6D28C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2C8649-F848-D66F-4D46-3768C5DF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Distribution</a:t>
            </a:r>
          </a:p>
        </p:txBody>
      </p:sp>
      <p:pic>
        <p:nvPicPr>
          <p:cNvPr id="10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E2B353B6-0EF2-AE57-3B51-4C2281144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26540"/>
            <a:ext cx="8839200" cy="43367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533DD8-E402-03CC-1F88-716D0955E88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29ED8F-56E0-145D-DEC8-2B364FC76881}"/>
              </a:ext>
            </a:extLst>
          </p:cNvPr>
          <p:cNvSpPr/>
          <p:nvPr/>
        </p:nvSpPr>
        <p:spPr>
          <a:xfrm>
            <a:off x="2590800" y="2590800"/>
            <a:ext cx="1905000" cy="2743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1D3B8-75B9-1381-FC6F-C228CC7912E3}"/>
              </a:ext>
            </a:extLst>
          </p:cNvPr>
          <p:cNvSpPr/>
          <p:nvPr/>
        </p:nvSpPr>
        <p:spPr>
          <a:xfrm>
            <a:off x="5181600" y="4800600"/>
            <a:ext cx="2057400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5%</a:t>
            </a:r>
          </a:p>
        </p:txBody>
      </p:sp>
    </p:spTree>
    <p:extLst>
      <p:ext uri="{BB962C8B-B14F-4D97-AF65-F5344CB8AC3E}">
        <p14:creationId xmlns:p14="http://schemas.microsoft.com/office/powerpoint/2010/main" val="3572504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85C8F-7440-4EA1-2CDA-6B72EEA1C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41507DA-CF47-0DA6-336A-FFA6F90A5FD4}"/>
              </a:ext>
            </a:extLst>
          </p:cNvPr>
          <p:cNvSpPr txBox="1"/>
          <p:nvPr/>
        </p:nvSpPr>
        <p:spPr>
          <a:xfrm>
            <a:off x="990600" y="2136082"/>
            <a:ext cx="10668000" cy="258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Dataset Preparation </a:t>
            </a:r>
            <a:r>
              <a:rPr lang="en-US" sz="2000" dirty="0"/>
              <a:t>: Organized and split videos into training, validation, and testing sets.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Preprocessing and Augmentation </a:t>
            </a:r>
            <a:r>
              <a:rPr lang="en-US" sz="2000" dirty="0"/>
              <a:t>: Extracted and augmented frames for robust training.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Feature Extraction </a:t>
            </a:r>
            <a:r>
              <a:rPr lang="en-US" sz="2000" dirty="0"/>
              <a:t>: Encoded spatial features from frames using a CNN.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Model Training </a:t>
            </a:r>
            <a:r>
              <a:rPr lang="en-US" sz="2000" dirty="0"/>
              <a:t>: Trained a ConvLSTM model for video classification</a:t>
            </a:r>
            <a:r>
              <a:rPr lang="en-US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600" dirty="0"/>
              <a:t>Show in the DEMO…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6E5410-F8AD-3290-934F-5B1A7CB6D74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A829288-D0C2-20AF-AE4A-A8743E5F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Pipeline Overview</a:t>
            </a:r>
          </a:p>
        </p:txBody>
      </p:sp>
    </p:spTree>
    <p:extLst>
      <p:ext uri="{BB962C8B-B14F-4D97-AF65-F5344CB8AC3E}">
        <p14:creationId xmlns:p14="http://schemas.microsoft.com/office/powerpoint/2010/main" val="1534143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1EE60-46A4-ACAE-C844-EF6406A79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270D5F-1DA4-E5DC-4B16-863DCA1A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Pipeline Explained - Preprocessing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5803AE14-E9B0-D8B2-6BAA-F94EDE59E719}"/>
              </a:ext>
            </a:extLst>
          </p:cNvPr>
          <p:cNvSpPr/>
          <p:nvPr/>
        </p:nvSpPr>
        <p:spPr>
          <a:xfrm>
            <a:off x="1905000" y="980712"/>
            <a:ext cx="304800" cy="228600"/>
          </a:xfrm>
          <a:prstGeom prst="chevron">
            <a:avLst>
              <a:gd name="adj" fmla="val 4591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C1ADB-5858-678A-8338-92D3AA56D66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3F2D2-2567-C43E-6462-1871D52C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3" y="980712"/>
            <a:ext cx="7182852" cy="52013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2651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C85B7-D47B-E5B0-A17A-28360C7B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hevron 8">
            <a:extLst>
              <a:ext uri="{FF2B5EF4-FFF2-40B4-BE49-F238E27FC236}">
                <a16:creationId xmlns:a16="http://schemas.microsoft.com/office/drawing/2014/main" id="{DBE0E293-8595-0F96-99D2-9338A9734266}"/>
              </a:ext>
            </a:extLst>
          </p:cNvPr>
          <p:cNvSpPr/>
          <p:nvPr/>
        </p:nvSpPr>
        <p:spPr>
          <a:xfrm>
            <a:off x="1447800" y="1434930"/>
            <a:ext cx="304800" cy="228600"/>
          </a:xfrm>
          <a:prstGeom prst="chevron">
            <a:avLst>
              <a:gd name="adj" fmla="val 4591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81CE3-265C-F65C-B486-4E503BD3FA7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7282BE77-BC9E-350D-C4B5-D0F12F770212}"/>
              </a:ext>
            </a:extLst>
          </p:cNvPr>
          <p:cNvSpPr txBox="1">
            <a:spLocks/>
          </p:cNvSpPr>
          <p:nvPr/>
        </p:nvSpPr>
        <p:spPr>
          <a:xfrm>
            <a:off x="406399" y="259296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Pipeline Explained -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AAE43A-C451-378F-7A12-52FA3CF7F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85" y="1403265"/>
            <a:ext cx="7493216" cy="2941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3AD3E0-BAC8-AA76-DC03-0AC15DE7DCFB}"/>
              </a:ext>
            </a:extLst>
          </p:cNvPr>
          <p:cNvSpPr txBox="1"/>
          <p:nvPr/>
        </p:nvSpPr>
        <p:spPr>
          <a:xfrm>
            <a:off x="2133600" y="4408960"/>
            <a:ext cx="7441986" cy="1808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Conv2D: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spatial feature extraction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BatchNormalization: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stabilize training and improve convergence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MaxPooling2D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For down-sampling spatial dimensions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GlobalAveragePooling2D: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dimensionality reduction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Dense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To project features into a 512-dimensional space.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7384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8F9D-6F3C-9ACF-6DE5-5A1AD8AC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hevron 8">
            <a:extLst>
              <a:ext uri="{FF2B5EF4-FFF2-40B4-BE49-F238E27FC236}">
                <a16:creationId xmlns:a16="http://schemas.microsoft.com/office/drawing/2014/main" id="{6A63BD21-150C-8CA9-AA4C-A761C07003A6}"/>
              </a:ext>
            </a:extLst>
          </p:cNvPr>
          <p:cNvSpPr/>
          <p:nvPr/>
        </p:nvSpPr>
        <p:spPr>
          <a:xfrm>
            <a:off x="1676400" y="1447800"/>
            <a:ext cx="304800" cy="228600"/>
          </a:xfrm>
          <a:prstGeom prst="chevron">
            <a:avLst>
              <a:gd name="adj" fmla="val 4591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4BD01-8ABC-C1FA-0A4B-AB7A50F3E7B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DC09817C-4508-AA0C-9DF2-E6F905B66A6C}"/>
              </a:ext>
            </a:extLst>
          </p:cNvPr>
          <p:cNvSpPr txBox="1">
            <a:spLocks/>
          </p:cNvSpPr>
          <p:nvPr/>
        </p:nvSpPr>
        <p:spPr>
          <a:xfrm>
            <a:off x="406399" y="259296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Pipeline Explained - Training the ConvLSTM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BD91-D48F-7A41-5C76-81EC0C79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26543"/>
            <a:ext cx="8822418" cy="1808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F90A6-5AC6-C9D6-393B-BFE3CA31EA7C}"/>
              </a:ext>
            </a:extLst>
          </p:cNvPr>
          <p:cNvSpPr txBox="1"/>
          <p:nvPr/>
        </p:nvSpPr>
        <p:spPr>
          <a:xfrm>
            <a:off x="2514600" y="3465286"/>
            <a:ext cx="7391400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ConvLSTM Layer 1</a:t>
            </a:r>
            <a:r>
              <a:rPr lang="en-US" sz="2000" dirty="0"/>
              <a:t>: Captures spatiotemporal dependencies.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Attention Mechanism</a:t>
            </a:r>
            <a:r>
              <a:rPr lang="en-US" sz="2000" dirty="0"/>
              <a:t>: Highlights important temporal patterns.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ConvLSTM Layer 2</a:t>
            </a:r>
            <a:r>
              <a:rPr lang="en-US" sz="2000" dirty="0"/>
              <a:t>: Further processes sequences.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Dense Layers</a:t>
            </a:r>
            <a:r>
              <a:rPr lang="en-US" sz="2000" dirty="0"/>
              <a:t>: Refines features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76598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Model Evaluation Results On Unseen Test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481B5-DA75-0667-FBB9-334F4B67BB20}"/>
              </a:ext>
            </a:extLst>
          </p:cNvPr>
          <p:cNvSpPr txBox="1"/>
          <p:nvPr/>
        </p:nvSpPr>
        <p:spPr>
          <a:xfrm>
            <a:off x="623258" y="1731376"/>
            <a:ext cx="394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 Accuracy: </a:t>
            </a:r>
            <a:r>
              <a:rPr lang="en-US" sz="2000" dirty="0">
                <a:solidFill>
                  <a:srgbClr val="FF0000"/>
                </a:solidFill>
              </a:rPr>
              <a:t>0.85 (</a:t>
            </a:r>
            <a:r>
              <a:rPr lang="en-US" sz="2000" b="1" dirty="0">
                <a:solidFill>
                  <a:srgbClr val="FF0000"/>
                </a:solidFill>
              </a:rPr>
              <a:t>= 85%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9537F7-6B38-DA57-F643-294F7D3C80A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13505-58B1-5A3F-81A6-5E6F2663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7" y="2818469"/>
            <a:ext cx="4220164" cy="1952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D78C01-3099-5076-A823-58337DB0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960" y="1600200"/>
            <a:ext cx="711684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3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E2526-B6CD-D0AD-87BF-7EBAFF20F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DA62EB-1ED2-3BA8-B734-224F6DAE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152400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In Next Step…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05E96-CC02-9E69-A768-F8130396DF99}"/>
              </a:ext>
            </a:extLst>
          </p:cNvPr>
          <p:cNvSpPr txBox="1"/>
          <p:nvPr/>
        </p:nvSpPr>
        <p:spPr>
          <a:xfrm>
            <a:off x="1981201" y="1600200"/>
            <a:ext cx="8534400" cy="308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Model Performance Improvements (e.g. Optimize the hybrid Model).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Model Drift Detection and Automated Retraining Pipelines.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User Interface (UI) Design and Implementation.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Security Controls and Robustness Against Attacks.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Database Integration for Data and Model Management.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1C3A9E-ECEA-4A8F-0897-22D4F4B7F5E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515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152400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13489-31E3-D6B0-AF4E-BFB1E0BDF213}"/>
              </a:ext>
            </a:extLst>
          </p:cNvPr>
          <p:cNvSpPr txBox="1"/>
          <p:nvPr/>
        </p:nvSpPr>
        <p:spPr>
          <a:xfrm>
            <a:off x="685800" y="1595059"/>
            <a:ext cx="111251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[1] R. Mubarak, T.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Alsbou’i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O.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Alshaikh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I.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Inuwa-Dute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S. Khan, and S. Parkinson, “A Survey on the Detection and Impacts of Deepfakes in Visual, Audio, and Textual Formats,” IEEE Access, vol. PP, p. 1, Jan. 2023,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10.1109/ACCESS.2023.3344653.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[2] Z. Xia, T. Qiao, M. Xu, N. Zheng, and S. Xie, “Towards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DeepFake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video forensics based on facial textural disparities in multi-color channels,” Inf. Sci. (Ny)., vol. 607, pp. 654–669, 2022,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https://doi.org/10.1016/j.ins.2022.06.003. 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[3] S. Al-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khazraji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H. Saleh, A. KHALID, and I.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Mishkhal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“Impact of Deepfake Technology on Social Media: Detection, Misinformation and Societal Implications,” Eurasia Proc. Sci. Technol. Eng. Math., vol. 23, pp. 429–441, Oct. 2023,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10.55549/epstem.1371792. 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[4] M.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Habeb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L.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Elrefaei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and M. Salama, “Enhancing Video Anomaly Detection Using a Transformer Spatiotemporal Attention Unsupervised Framework for Large Datasets,” Algorithms, vol. 17, Jul. 2024,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10.3390/a17070286.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[5] E. M.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Saoudi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J.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Jaafari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and S. J.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Andaloussi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“Advancing human action recognition: A hybrid approach using attention-based LSTM and 3D CNN,” Sci. African, vol. 21, p. e01796, 2023,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https://doi.org/10.1016/j.sciaf.2023.e01796.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</a:endParaRP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</a:endParaRP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</a:endParaRP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F51471-E00D-11F1-22F4-12E74281094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</a:t>
            </a:r>
            <a:r>
              <a:rPr lang="nb-NO" sz="1800" dirty="0">
                <a:solidFill>
                  <a:schemeClr val="tx1"/>
                </a:solidFill>
              </a:rPr>
              <a:t>Dissanayake W. P. D. </a:t>
            </a:r>
            <a:r>
              <a:rPr lang="nb-NO" dirty="0">
                <a:solidFill>
                  <a:schemeClr val="tx1"/>
                </a:solidFill>
              </a:rPr>
              <a:t>B</a:t>
            </a:r>
            <a:r>
              <a:rPr lang="nb-NO" sz="1800" dirty="0">
                <a:solidFill>
                  <a:schemeClr val="tx1"/>
                </a:solidFill>
              </a:rPr>
              <a:t>. </a:t>
            </a:r>
            <a:r>
              <a:rPr lang="en-US" sz="1800" dirty="0">
                <a:solidFill>
                  <a:schemeClr val="tx1"/>
                </a:solidFill>
              </a:rPr>
              <a:t>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Research Question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How can advanced machine learning and neural network techniques be leveraged to develop a reliable and scalable system for accurately detecting deepfake media Tampered images and fake news, while minimizing false positives and ensuring ethical data handling?</a:t>
            </a:r>
          </a:p>
        </p:txBody>
      </p:sp>
    </p:spTree>
    <p:extLst>
      <p:ext uri="{BB962C8B-B14F-4D97-AF65-F5344CB8AC3E}">
        <p14:creationId xmlns:p14="http://schemas.microsoft.com/office/powerpoint/2010/main" val="3612244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51" y="2895600"/>
            <a:ext cx="10363200" cy="74431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accent1">
                    <a:lumMod val="50000"/>
                  </a:schemeClr>
                </a:solidFill>
              </a:rPr>
              <a:t>IT21305078 | Shehara M. G. 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071" y="3639913"/>
            <a:ext cx="7647516" cy="47964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BSc (Hons) in Information Technology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Specialising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Cybersecurity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0AE260CD-27E7-8986-5DE0-42ED5202B1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b="8487"/>
          <a:stretch/>
        </p:blipFill>
        <p:spPr>
          <a:xfrm>
            <a:off x="10073182" y="82763"/>
            <a:ext cx="2088337" cy="25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0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7A6D6DEB-6BE6-126D-B0C6-917E46884903}"/>
              </a:ext>
            </a:extLst>
          </p:cNvPr>
          <p:cNvSpPr txBox="1">
            <a:spLocks/>
          </p:cNvSpPr>
          <p:nvPr/>
        </p:nvSpPr>
        <p:spPr>
          <a:xfrm>
            <a:off x="838200" y="990600"/>
            <a:ext cx="3124200" cy="449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Deepfake Audio Detection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E8016939-3310-018E-3619-44545247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44" y="647700"/>
            <a:ext cx="7576756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68C397-7C1B-CF51-6C76-C65E4421109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863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191372"/>
            <a:ext cx="11684000" cy="8683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697" y="1981200"/>
            <a:ext cx="11684000" cy="2514600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To develop a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hybrid deep learning system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for accurate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multilingual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 deepfake audio detection by leveraging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advanced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preprocessing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, multimodal feature extraction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, and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attention-driven neural architectures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, integrating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diverse spectral and temporal representations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(Mel and CQT spectrograms) 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and numerical descriptors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(MFCCs, ZCR, spectral centroid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:) to ensure robust analysis of audio authenticity.</a:t>
            </a:r>
            <a:endParaRPr lang="en-US" sz="3600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2297A-2CB5-D276-C2BE-2D04052AC2E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10" name="Picture 9" descr="A blue glowing wireframe of a person's head&#10;&#10;Description automatically generated">
            <a:extLst>
              <a:ext uri="{FF2B5EF4-FFF2-40B4-BE49-F238E27FC236}">
                <a16:creationId xmlns:a16="http://schemas.microsoft.com/office/drawing/2014/main" id="{682D866A-ABCF-61CA-767E-26076817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2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189B3-14CB-FE08-1AD6-8CDC6E1822B8}"/>
              </a:ext>
            </a:extLst>
          </p:cNvPr>
          <p:cNvSpPr txBox="1"/>
          <p:nvPr/>
        </p:nvSpPr>
        <p:spPr>
          <a:xfrm>
            <a:off x="1295400" y="990600"/>
            <a:ext cx="9067800" cy="451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Market Opportunity</a:t>
            </a:r>
          </a:p>
          <a:p>
            <a:pPr marL="800100" lvl="1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Growing concern over misinformation and digital media integrity.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Increasing demand from industries such as media, law enforcement, and cybersecurity.  </a:t>
            </a: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kern="10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Target Audience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Legal and forensic experts.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News organizations.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Social media platforms.</a:t>
            </a:r>
          </a:p>
          <a:p>
            <a:pPr marL="800100" lvl="1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Corporate security teams.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Commercialization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59C6D-500D-B5E5-2778-E45224D9DE4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0A31A8-85F9-29ED-3AD9-36FAE111A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0"/>
          <a:stretch/>
        </p:blipFill>
        <p:spPr bwMode="auto">
          <a:xfrm>
            <a:off x="6324600" y="3248558"/>
            <a:ext cx="470408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503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Proposed Research Gap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8AAE79-F66A-F54C-6CBA-C085D9EBC46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965D43-E72D-E34B-7166-AC32CE16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939" y="1295400"/>
            <a:ext cx="6401355" cy="4473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090B49-6CAA-314D-80F3-2D976E579379}"/>
              </a:ext>
            </a:extLst>
          </p:cNvPr>
          <p:cNvSpPr txBox="1"/>
          <p:nvPr/>
        </p:nvSpPr>
        <p:spPr>
          <a:xfrm>
            <a:off x="9352061" y="30596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Already Done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52B9E-9493-8A70-CCE2-09585F77D4A9}"/>
              </a:ext>
            </a:extLst>
          </p:cNvPr>
          <p:cNvSpPr txBox="1"/>
          <p:nvPr/>
        </p:nvSpPr>
        <p:spPr>
          <a:xfrm>
            <a:off x="9325053" y="363879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Already Done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09F18-FDFB-4B8B-CB48-B58EEEA26CA7}"/>
              </a:ext>
            </a:extLst>
          </p:cNvPr>
          <p:cNvSpPr txBox="1"/>
          <p:nvPr/>
        </p:nvSpPr>
        <p:spPr>
          <a:xfrm>
            <a:off x="9326983" y="416193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Already Done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3C3D3-53DA-A667-3D12-42540B67DA56}"/>
              </a:ext>
            </a:extLst>
          </p:cNvPr>
          <p:cNvSpPr txBox="1"/>
          <p:nvPr/>
        </p:nvSpPr>
        <p:spPr>
          <a:xfrm>
            <a:off x="9330557" y="474432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To Be Done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813434-698F-0854-2A9C-D09AC085BDA2}"/>
              </a:ext>
            </a:extLst>
          </p:cNvPr>
          <p:cNvSpPr txBox="1"/>
          <p:nvPr/>
        </p:nvSpPr>
        <p:spPr>
          <a:xfrm>
            <a:off x="9352061" y="526421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Already Done</a:t>
            </a:r>
          </a:p>
        </p:txBody>
      </p:sp>
    </p:spTree>
    <p:extLst>
      <p:ext uri="{BB962C8B-B14F-4D97-AF65-F5344CB8AC3E}">
        <p14:creationId xmlns:p14="http://schemas.microsoft.com/office/powerpoint/2010/main" val="165775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5334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Component development life cycle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35E8D0-EDEC-CD7C-AF20-238C14C923B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16C9907-027C-9AB2-5074-18779F3A19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849223"/>
            <a:ext cx="11908068" cy="5159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Requirement Analysis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Identify datasets, features, and architecture needs.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Preprocessing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Clean, normalize, and prepare audio files.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Extract meaningful audio features like spectrograms and MFCCs.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Design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Build a multi-input deep learning model for real vs. fake classification.</a:t>
            </a:r>
          </a:p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Integration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Combine preprocessing, feature extraction, and prediction modules.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&amp; Validation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Train and fine-tune the model with callbacks for optimal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3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kumimoji="0" lang="en-US" altLang="en-US" sz="2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Test for accuracy, robustness, and real-world reliability. </a:t>
            </a:r>
          </a:p>
        </p:txBody>
      </p:sp>
    </p:spTree>
    <p:extLst>
      <p:ext uri="{BB962C8B-B14F-4D97-AF65-F5344CB8AC3E}">
        <p14:creationId xmlns:p14="http://schemas.microsoft.com/office/powerpoint/2010/main" val="3756348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-49795"/>
            <a:ext cx="11684000" cy="7921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System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1AA5C1-677C-0AB5-9EE7-AA34A8320D6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group of colorful squares with text&#10;&#10;Description automatically generated with medium confidence">
            <a:extLst>
              <a:ext uri="{FF2B5EF4-FFF2-40B4-BE49-F238E27FC236}">
                <a16:creationId xmlns:a16="http://schemas.microsoft.com/office/drawing/2014/main" id="{CEA55F7F-4F5B-F955-1D32-0E3DCFC83F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5" y="742367"/>
            <a:ext cx="10230649" cy="61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95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BEB17-8A74-4659-C3B3-1A06D261E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6125537-087E-60BE-677C-AED40FE5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00">
            <a:off x="136041" y="8686"/>
            <a:ext cx="121752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B35D82D-ABA4-D402-D6A2-B1D54804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817" y="2850356"/>
            <a:ext cx="9245600" cy="792162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Methodology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6D678B-534C-679B-A407-1230EB7CB0B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2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E50A6-7D24-98B9-8F93-4EF92174C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95AD8B-1D2C-358D-6B40-9037614B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Dataset Selection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37D252-E1C1-92D3-F945-2BCC6BF19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68124"/>
            <a:ext cx="11684000" cy="2209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   Dataset -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2"/>
              </a:rPr>
              <a:t>https://www.kaggle.com/datasets/abdallamohamed312/in-the-wild-dataset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988FC7-5D8A-3FEF-56CD-9834758FC11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4EA86-E497-852A-7D9E-E1BD2F0B5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86" y="2266814"/>
            <a:ext cx="9955628" cy="1548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85F399-8342-3E5A-18B2-FA840A47B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186" y="3774962"/>
            <a:ext cx="9955628" cy="14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18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ED19B-0936-DB83-B591-B64E6D28C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2C8649-F848-D66F-4D46-3768C5DF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0EADF-0DD0-48F3-C941-A2AFF5965CE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10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E2B353B6-0EF2-AE57-3B51-4C2281144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26540"/>
            <a:ext cx="8839200" cy="43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2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Objective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C8F2F6-3A1C-F330-457F-EFEE5B86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To develop a scalable and robust framework for detecting deepfake audio, video, tampered images, and fabricated news content.</a:t>
            </a:r>
          </a:p>
          <a:p>
            <a:pPr algn="just"/>
            <a:r>
              <a:rPr lang="en-US" sz="2400" dirty="0"/>
              <a:t>The Multimodal Multimedia Integrity Verification system leverages advanced machine learning and neural networks. </a:t>
            </a:r>
          </a:p>
          <a:p>
            <a:pPr algn="just"/>
            <a:r>
              <a:rPr lang="en-US" sz="2400" dirty="0"/>
              <a:t>It aims to accurately identify anomalies while ensuring high accuracy and minimizing false positives, prioritizing ethical data handling to protect integrity, confidentiality, and privacy in digital communications.</a:t>
            </a:r>
          </a:p>
        </p:txBody>
      </p:sp>
    </p:spTree>
    <p:extLst>
      <p:ext uri="{BB962C8B-B14F-4D97-AF65-F5344CB8AC3E}">
        <p14:creationId xmlns:p14="http://schemas.microsoft.com/office/powerpoint/2010/main" val="1190181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64A2-232D-6681-34A5-271CC7A82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D8B78A-4D07-92C3-12F6-84A7BBE8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Raw Audio Preparation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93087D-C50B-69AB-23D6-F0EA784649D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C4A5639-57EB-AC93-351F-3ACD53ECE2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192000" cy="48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5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D1831-E28D-68F5-27A1-20412C89E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A6F71A-9225-3426-098A-11058512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1831"/>
            <a:ext cx="116840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Audio Features Extraction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6E351-F720-38BC-0B6E-29BC30C0EC6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EF0752E-1A0E-15A0-91D2-B03FFD5178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28" y="762000"/>
            <a:ext cx="8996171" cy="60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5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E9CB1-07ED-42EA-FC73-E01F81F6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4C4AA4-19F5-0C2C-EA19-B04B9A8B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28600"/>
            <a:ext cx="116840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Extracted Features Preparation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E29D10-63A0-F7E4-189C-56BA02EF161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2DB83C-8CE7-7F3A-0D13-21D5FA8A5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843"/>
            <a:ext cx="12192000" cy="51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1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91D61-4791-7442-2FCE-CC1FFB062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568C34-15F6-CED2-527B-3C7DBF7D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Hybrid (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[CNN]-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LSTM-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AttentionNet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) Model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C55547-35E0-9751-E6D7-57D5425E5D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23AF70-FF3E-3C7D-B193-4993A4D79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9058"/>
            <a:ext cx="12192000" cy="55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00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85C8F-7440-4EA1-2CDA-6B72EEA1C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3D489D-B76A-5CC5-2936-04FC315A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Hybrid (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[CNN]-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LSTM-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AttentionNet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) Model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B67B39-EF47-C43E-982E-007CBA3962B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0B482-98F0-D6F0-741D-60D2C8A7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89" y="1295400"/>
            <a:ext cx="8512278" cy="2476715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39452E4C-AE30-0845-B85E-CDFA1B15407E}"/>
              </a:ext>
            </a:extLst>
          </p:cNvPr>
          <p:cNvSpPr/>
          <p:nvPr/>
        </p:nvSpPr>
        <p:spPr>
          <a:xfrm>
            <a:off x="1850570" y="1371600"/>
            <a:ext cx="304800" cy="228600"/>
          </a:xfrm>
          <a:prstGeom prst="chevron">
            <a:avLst>
              <a:gd name="adj" fmla="val 4591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507DA-CF47-0DA6-336A-FFA6F90A5FD4}"/>
              </a:ext>
            </a:extLst>
          </p:cNvPr>
          <p:cNvSpPr txBox="1"/>
          <p:nvPr/>
        </p:nvSpPr>
        <p:spPr>
          <a:xfrm>
            <a:off x="990600" y="3962906"/>
            <a:ext cx="10668000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1. </a:t>
            </a:r>
            <a:r>
              <a:rPr lang="en-US" sz="1400" dirty="0">
                <a:solidFill>
                  <a:srgbClr val="FF0000"/>
                </a:solidFill>
              </a:rPr>
              <a:t>First Convolutional Layer</a:t>
            </a:r>
            <a:r>
              <a:rPr lang="en-US" sz="1400" dirty="0"/>
              <a:t>: Extracts spatial features (patterns like edges, textures) from the input tensor using a convolutional operation.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2. </a:t>
            </a:r>
            <a:r>
              <a:rPr lang="en-US" sz="1400" dirty="0">
                <a:solidFill>
                  <a:srgbClr val="FFC000"/>
                </a:solidFill>
              </a:rPr>
              <a:t>Batch Normalization</a:t>
            </a:r>
            <a:r>
              <a:rPr lang="en-US" sz="1400" dirty="0"/>
              <a:t>: Normalizes the activations for each batch, improving training stability and convergence.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3. </a:t>
            </a:r>
            <a:r>
              <a:rPr lang="en-US" sz="1400" dirty="0">
                <a:solidFill>
                  <a:srgbClr val="00B050"/>
                </a:solidFill>
              </a:rPr>
              <a:t>Activation:</a:t>
            </a:r>
            <a:r>
              <a:rPr lang="en-US" sz="1400" dirty="0"/>
              <a:t> Introduces non-linearity, allowing the network to learn complex functions.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4. </a:t>
            </a:r>
            <a:r>
              <a:rPr lang="en-US" sz="1400" dirty="0">
                <a:solidFill>
                  <a:srgbClr val="FF0000"/>
                </a:solidFill>
              </a:rPr>
              <a:t>Second Convolutional Layer:</a:t>
            </a:r>
            <a:r>
              <a:rPr lang="en-US" sz="1400" dirty="0"/>
              <a:t> Further processes the features extracted by the first convolutional layer, capturing more complex patterns.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5. </a:t>
            </a:r>
            <a:r>
              <a:rPr lang="en-US" sz="1400" dirty="0">
                <a:solidFill>
                  <a:srgbClr val="FFC000"/>
                </a:solidFill>
              </a:rPr>
              <a:t>Batch Normalization </a:t>
            </a:r>
            <a:r>
              <a:rPr lang="en-US" sz="1400" dirty="0"/>
              <a:t>(again): Normalizes the activations after the second convolution to maintain training stability.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6. </a:t>
            </a:r>
            <a:r>
              <a:rPr lang="en-US" sz="1400" dirty="0">
                <a:solidFill>
                  <a:srgbClr val="00B0F0"/>
                </a:solidFill>
              </a:rPr>
              <a:t>Shortcut Path</a:t>
            </a:r>
            <a:r>
              <a:rPr lang="en-US" sz="1400" dirty="0"/>
              <a:t>: A direct connection bypassing the convolutional layers, allowing the network to retain original input features.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7. </a:t>
            </a:r>
            <a:r>
              <a:rPr lang="en-US" sz="1400" dirty="0">
                <a:solidFill>
                  <a:srgbClr val="00B0F0"/>
                </a:solidFill>
              </a:rPr>
              <a:t>Add Shortcut to Main Path </a:t>
            </a:r>
            <a:r>
              <a:rPr lang="en-US" sz="1400" dirty="0"/>
              <a:t>and 8. </a:t>
            </a:r>
            <a:r>
              <a:rPr lang="en-US" sz="1400" dirty="0">
                <a:solidFill>
                  <a:srgbClr val="7030A0"/>
                </a:solidFill>
              </a:rPr>
              <a:t>Final Activation </a:t>
            </a:r>
            <a:r>
              <a:rPr lang="en-US" sz="1400" dirty="0"/>
              <a:t>Introduces non-linearity to the combined output.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86831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5B1A4-0808-A24A-14CF-E690C4EAD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21326-AA79-08B7-92B9-ECF3BF8F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Hybrid (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[CNN]-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LSTM-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AttentionNet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) Model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C740EB-D4CB-BEF9-26D2-2FF6DE5C0F6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E5C69-7115-2F9E-122D-D58A38C9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02093"/>
            <a:ext cx="7341774" cy="1723338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3A7F894A-9DF3-3042-8128-19A75ED03DCD}"/>
              </a:ext>
            </a:extLst>
          </p:cNvPr>
          <p:cNvSpPr/>
          <p:nvPr/>
        </p:nvSpPr>
        <p:spPr>
          <a:xfrm>
            <a:off x="2133600" y="1338196"/>
            <a:ext cx="304800" cy="228600"/>
          </a:xfrm>
          <a:prstGeom prst="chevron">
            <a:avLst>
              <a:gd name="adj" fmla="val 4591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10560-E83D-4034-C718-FFA21995A6DA}"/>
              </a:ext>
            </a:extLst>
          </p:cNvPr>
          <p:cNvSpPr txBox="1"/>
          <p:nvPr/>
        </p:nvSpPr>
        <p:spPr>
          <a:xfrm>
            <a:off x="762000" y="3319087"/>
            <a:ext cx="10972800" cy="316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Input Layer (</a:t>
            </a:r>
            <a:r>
              <a:rPr lang="en-US" sz="1600" b="1" dirty="0" err="1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numerical_input</a:t>
            </a:r>
            <a:r>
              <a:rPr lang="en-US" sz="16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Accepts the numerical features that extracted from the audio.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Dense Layers</a:t>
            </a:r>
            <a:endParaRPr lang="en-US" sz="1600" dirty="0">
              <a:solidFill>
                <a:srgbClr val="FFC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Dense(128, activation='</a:t>
            </a:r>
            <a:r>
              <a:rPr lang="en-US" sz="16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relu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')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Fully connected layer that learns relationships between numerical features. Produces a 128-dimensional representation.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Dropout(0.3)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Drops out 30% of the neurons to prevent overfitting.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Dense(64, activation='</a:t>
            </a:r>
            <a:r>
              <a:rPr lang="en-US" sz="16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relu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')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Reduces the dimensionality while learning abstract features.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Dropout(0.3)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Adds additional regularization.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501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C85B7-D47B-E5B0-A17A-28360C7B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48A6F4-F78D-9540-35F9-B0EB60B6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Hybrid (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[CNN]-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LSTM-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AttentionNet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) Model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2100BE-F58F-8745-2065-38E3CBB0611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DBE0E293-8595-0F96-99D2-9338A9734266}"/>
              </a:ext>
            </a:extLst>
          </p:cNvPr>
          <p:cNvSpPr/>
          <p:nvPr/>
        </p:nvSpPr>
        <p:spPr>
          <a:xfrm>
            <a:off x="1295400" y="1174665"/>
            <a:ext cx="304800" cy="228600"/>
          </a:xfrm>
          <a:prstGeom prst="chevron">
            <a:avLst>
              <a:gd name="adj" fmla="val 4591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0BBF6-C495-6D45-98B3-8ADB34F9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83" y="1143000"/>
            <a:ext cx="9160034" cy="1676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B3FD60-5E1B-8705-309C-4B914118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83" y="2819545"/>
            <a:ext cx="5494417" cy="9808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81F778-04E1-09CA-FBEA-90674BCAB557}"/>
              </a:ext>
            </a:extLst>
          </p:cNvPr>
          <p:cNvSpPr txBox="1"/>
          <p:nvPr/>
        </p:nvSpPr>
        <p:spPr>
          <a:xfrm>
            <a:off x="990600" y="3829965"/>
            <a:ext cx="11467322" cy="299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sz="12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Input Layer (</a:t>
            </a:r>
            <a:r>
              <a:rPr lang="en-US" sz="1200" b="1" dirty="0" err="1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mel_input</a:t>
            </a:r>
            <a:r>
              <a:rPr lang="en-US" sz="12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Accepts the Mel spectrogram input, which encodes the time-frequency representation of the audio.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sz="1200" b="1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Residual Blocks</a:t>
            </a:r>
            <a:endParaRPr lang="en-US" sz="1200" dirty="0">
              <a:solidFill>
                <a:srgbClr val="FFC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Capture complex features with skip connections to preserve information.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Inside each block: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Conv2D + </a:t>
            </a:r>
            <a:r>
              <a:rPr lang="en-US" sz="12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BatchNormalization</a:t>
            </a:r>
            <a:r>
              <a:rPr lang="en-US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ReLU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Detects local patterns in the spectrogram, normalizes the activations for stability, and applies the </a:t>
            </a:r>
            <a:r>
              <a:rPr lang="en-US" sz="1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ReLU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activation function.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Shortcut Connection (Conv2D)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Aligns dimensions of the input and output, ensuring that the residual connection works.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 + </a:t>
            </a:r>
            <a:r>
              <a:rPr lang="en-US" sz="12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ReLU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Combines the input (shortcut) with the processed features and applies a </a:t>
            </a:r>
            <a:r>
              <a:rPr lang="en-US" sz="1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ReLU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introduce non-linearity.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6880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BD26C-0B74-400F-573F-C9E339475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EDD9D3-02DD-C69A-1D71-01231733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Hybrid (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[CNN]-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LSTM-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AttentionNet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) Model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7412DB-FD27-95AE-C256-D63BFD553DD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184A7-2870-85FC-E1AC-5ADEC5E998A2}"/>
              </a:ext>
            </a:extLst>
          </p:cNvPr>
          <p:cNvSpPr txBox="1"/>
          <p:nvPr/>
        </p:nvSpPr>
        <p:spPr>
          <a:xfrm>
            <a:off x="457200" y="1156423"/>
            <a:ext cx="11734800" cy="505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dirty="0" err="1">
                <a:solidFill>
                  <a:schemeClr val="accent2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TimeDistributed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(MaxPooling2D)</a:t>
            </a:r>
            <a:endParaRPr lang="en-US" sz="1800" dirty="0">
              <a:solidFill>
                <a:schemeClr val="accent2">
                  <a:lumMod val="7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Reduces the spatial resolution of the feature maps, keeping the most salient features.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TimeDistributed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(Flatten)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Flattens the 2D spatial representation into a 1D vector while preserving the temporal structure.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</a:t>
            </a:r>
            <a:r>
              <a:rPr lang="en-US" sz="1800" b="1" dirty="0">
                <a:solidFill>
                  <a:srgbClr val="33CC3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LSTM(128, </a:t>
            </a:r>
            <a:r>
              <a:rPr lang="en-US" sz="1800" b="1" dirty="0" err="1">
                <a:solidFill>
                  <a:srgbClr val="33CC3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return_sequences</a:t>
            </a:r>
            <a:r>
              <a:rPr lang="en-US" sz="1800" b="1" dirty="0">
                <a:solidFill>
                  <a:srgbClr val="33CC3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=True)</a:t>
            </a:r>
            <a:endParaRPr lang="en-US" sz="1800" dirty="0">
              <a:solidFill>
                <a:srgbClr val="33CC33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Processes the temporal sequences of flattened feature vectors, learning sequential patterns in the Mel spectrogram.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 </a:t>
            </a:r>
            <a:r>
              <a:rPr lang="en-US" sz="1800" b="1" dirty="0">
                <a:solidFill>
                  <a:srgbClr val="7030A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Attention Mechanism</a:t>
            </a:r>
            <a:endParaRPr lang="en-US" sz="1800" dirty="0">
              <a:solidFill>
                <a:srgbClr val="7030A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Highlights the most important parts of the time series by weighting time steps dynamically.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Self-attention mechanism comparing each time step to others.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7. </a:t>
            </a:r>
            <a:r>
              <a:rPr lang="en-US" sz="1800" b="1" dirty="0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LSTM(128, </a:t>
            </a:r>
            <a:r>
              <a:rPr lang="en-US" sz="1800" b="1" dirty="0" err="1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return_sequences</a:t>
            </a:r>
            <a:r>
              <a:rPr lang="en-US" sz="1800" b="1" dirty="0">
                <a:solidFill>
                  <a:srgbClr val="92D05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=False)</a:t>
            </a:r>
            <a:endParaRPr lang="en-US" sz="1800" dirty="0">
              <a:solidFill>
                <a:srgbClr val="92D05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Reduces the sequence to a single vector representation, summarizing the important temporal info.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6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0A0C9-7B7B-9BA2-3FF0-0CE6F1FB0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36AE59-EF49-6AEF-B597-9C3553036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Hybrid (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[CNN]-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LSTM-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AttentionNet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) Model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679DCB-F22B-9947-2EF6-F7B50DEC1A1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93AF5-CE19-4E36-366A-1959280C8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00200"/>
            <a:ext cx="9129551" cy="2423370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934B2E75-221D-4A4A-5E27-FA823EFC5AE0}"/>
              </a:ext>
            </a:extLst>
          </p:cNvPr>
          <p:cNvSpPr/>
          <p:nvPr/>
        </p:nvSpPr>
        <p:spPr>
          <a:xfrm>
            <a:off x="1447800" y="1600200"/>
            <a:ext cx="304800" cy="228600"/>
          </a:xfrm>
          <a:prstGeom prst="chevron">
            <a:avLst>
              <a:gd name="adj" fmla="val 4591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8BB87E-CCE9-B9C3-E171-3F3EB5BCAF9B}"/>
              </a:ext>
            </a:extLst>
          </p:cNvPr>
          <p:cNvSpPr txBox="1"/>
          <p:nvPr/>
        </p:nvSpPr>
        <p:spPr>
          <a:xfrm>
            <a:off x="762000" y="4844535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branch mirrors the </a:t>
            </a:r>
            <a:r>
              <a:rPr lang="en-US" b="1" dirty="0"/>
              <a:t>Mel Spectrogram Branch</a:t>
            </a:r>
            <a:r>
              <a:rPr lang="en-US" dirty="0"/>
              <a:t> but processes </a:t>
            </a:r>
            <a:r>
              <a:rPr lang="en-US" dirty="0">
                <a:solidFill>
                  <a:srgbClr val="FF0000"/>
                </a:solidFill>
              </a:rPr>
              <a:t>Constant-Q Transform (CQT) </a:t>
            </a:r>
            <a:r>
              <a:rPr lang="en-US" dirty="0"/>
              <a:t>spectrograms.</a:t>
            </a:r>
          </a:p>
        </p:txBody>
      </p:sp>
    </p:spTree>
    <p:extLst>
      <p:ext uri="{BB962C8B-B14F-4D97-AF65-F5344CB8AC3E}">
        <p14:creationId xmlns:p14="http://schemas.microsoft.com/office/powerpoint/2010/main" val="40273917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0F8B-2BB2-DD8D-1DA8-5D798CFE3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808E03-C17C-7FF6-84E2-0EA76D96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Hybrid (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[CNN]-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LSTM-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AttentionNet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) Model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D3E7F5-1E25-3F12-6554-A3075D36590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1347547-D65E-2929-9F12-B82E25DCFCC7}"/>
              </a:ext>
            </a:extLst>
          </p:cNvPr>
          <p:cNvSpPr/>
          <p:nvPr/>
        </p:nvSpPr>
        <p:spPr>
          <a:xfrm>
            <a:off x="2327635" y="1318226"/>
            <a:ext cx="304800" cy="228600"/>
          </a:xfrm>
          <a:prstGeom prst="chevron">
            <a:avLst>
              <a:gd name="adj" fmla="val 4591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2870D-3D3B-2498-14A3-118505446608}"/>
              </a:ext>
            </a:extLst>
          </p:cNvPr>
          <p:cNvSpPr txBox="1"/>
          <p:nvPr/>
        </p:nvSpPr>
        <p:spPr>
          <a:xfrm>
            <a:off x="533400" y="4495800"/>
            <a:ext cx="11557001" cy="1463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Concatenate</a:t>
            </a:r>
            <a:endParaRPr lang="en-US" sz="18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Combines the outputs of the </a:t>
            </a:r>
            <a:r>
              <a:rPr lang="en-US" sz="1800" dirty="0">
                <a:solidFill>
                  <a:srgbClr val="00B0F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numerical, Mel spectrogram, and CQT spectrogram branches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into a single feature vector.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2B21B-36D8-1EC6-C1EA-63580FB1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259" y="1285569"/>
            <a:ext cx="6672715" cy="30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5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" sz="5400" b="1" dirty="0">
                <a:latin typeface="Rajdhani" panose="02000000000000000000" pitchFamily="2" charset="0"/>
                <a:cs typeface="Rajdhani" panose="02000000000000000000" pitchFamily="2" charset="0"/>
              </a:rPr>
              <a:t>Overall System Diagram</a:t>
            </a:r>
            <a:endParaRPr lang="en-US" sz="5400"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438400" y="651046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 |   ZAKEY M.S.M.A |   24-25J-137</a:t>
            </a:r>
          </a:p>
        </p:txBody>
      </p:sp>
      <p:pic>
        <p:nvPicPr>
          <p:cNvPr id="3" name="Content Placeholder 2" descr="A computer diagram with blue icons&#10;&#10;Description automatically generated with medium confidence">
            <a:extLst>
              <a:ext uri="{FF2B5EF4-FFF2-40B4-BE49-F238E27FC236}">
                <a16:creationId xmlns:a16="http://schemas.microsoft.com/office/drawing/2014/main" id="{A4AB1C5B-7D9D-DCC5-16A3-5AE4F2011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55" y="1096962"/>
            <a:ext cx="9274490" cy="518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85978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7EC59-4CBE-2DA8-422C-85737E07B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1A96F2-2942-F8E9-E99D-1E4908E4A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Hybrid (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[CNN]-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LSTM-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AttentionNet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) Model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EB8235-9093-784D-B4FA-1C6BBBE2384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4256E8F-5444-7863-7D88-F93F9567FAC0}"/>
              </a:ext>
            </a:extLst>
          </p:cNvPr>
          <p:cNvSpPr/>
          <p:nvPr/>
        </p:nvSpPr>
        <p:spPr>
          <a:xfrm>
            <a:off x="2057400" y="1143000"/>
            <a:ext cx="304800" cy="228600"/>
          </a:xfrm>
          <a:prstGeom prst="chevron">
            <a:avLst>
              <a:gd name="adj" fmla="val 4591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F0A7F-227F-AEE3-3FBB-29DFF01DD020}"/>
              </a:ext>
            </a:extLst>
          </p:cNvPr>
          <p:cNvSpPr txBox="1"/>
          <p:nvPr/>
        </p:nvSpPr>
        <p:spPr>
          <a:xfrm>
            <a:off x="381000" y="3771583"/>
            <a:ext cx="13106400" cy="2931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sz="1600" b="1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Dense Layers</a:t>
            </a:r>
            <a:endParaRPr lang="en-US" sz="1600" dirty="0">
              <a:solidFill>
                <a:srgbClr val="FFC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Dense(256, activation='</a:t>
            </a:r>
            <a:r>
              <a:rPr lang="en-US" sz="16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relu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')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 fully connected layer that learns combined representations from the three branches.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Dropout(0.5)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Regularizes the model by randomly deactivating neurons.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Dense(128, activation='</a:t>
            </a:r>
            <a:r>
              <a:rPr lang="en-US" sz="16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relu</a:t>
            </a: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')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Refines the combined features further.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Dropout(0.3)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Adds additional regularization.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600" b="1" dirty="0">
                <a:solidFill>
                  <a:srgbClr val="33CC3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Output Layer</a:t>
            </a:r>
            <a:endParaRPr lang="en-US" sz="16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Purpose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Produces probabilities for two classes: real audio and fake audio. The </a:t>
            </a:r>
            <a:r>
              <a:rPr lang="en-US" sz="16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softmax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activation ensures the output sums to 1.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D3496-8987-8620-88A0-5DD5870B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6801"/>
            <a:ext cx="7364972" cy="27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840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D64A2-9731-B5D5-F49C-260284770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194CFA-BC32-45A2-98D9-F0312693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Hybrid (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</a:rPr>
              <a:t>ResNet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[CNN]-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LSTM-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AttentionNet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) Model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AC491-6A8E-6ABF-F6DA-C96C4812D2F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8C2088D-BBA4-2A49-D7EF-43D3D378ED97}"/>
              </a:ext>
            </a:extLst>
          </p:cNvPr>
          <p:cNvSpPr/>
          <p:nvPr/>
        </p:nvSpPr>
        <p:spPr>
          <a:xfrm>
            <a:off x="2415615" y="1371600"/>
            <a:ext cx="304800" cy="228600"/>
          </a:xfrm>
          <a:prstGeom prst="chevron">
            <a:avLst>
              <a:gd name="adj" fmla="val 45918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16F11-4499-A794-1F05-6A6548E5BBAF}"/>
              </a:ext>
            </a:extLst>
          </p:cNvPr>
          <p:cNvSpPr txBox="1"/>
          <p:nvPr/>
        </p:nvSpPr>
        <p:spPr>
          <a:xfrm>
            <a:off x="381000" y="3771583"/>
            <a:ext cx="11811000" cy="212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solidFill>
                  <a:srgbClr val="33CC33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Adam optimizer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with a small learning rate ensures that the model learns efficiently and avoids overshooting the optimal weights.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categorical </a:t>
            </a:r>
            <a:r>
              <a:rPr lang="en-US" sz="1800" dirty="0" err="1">
                <a:solidFill>
                  <a:srgbClr val="FFC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crossentropy</a:t>
            </a:r>
            <a:r>
              <a:rPr lang="en-US" sz="1800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loss guides the model to assign probabilities to the correct class (real vs. fake audio).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accuracy metric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allows  to monitor how often the model’s predictions match the true labels, giving a quick indication of its classification performance during training and validation.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79917-AB8D-F246-849C-0B981A6C7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301675"/>
            <a:ext cx="6927438" cy="20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4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9B95B-7D0F-33EC-66B7-1ACE735A2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DF4F7F-3CB1-09FB-5E89-94BEA62A0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106896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Model Training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F6DB3-AAEC-4B5B-192F-6DEE244BFBC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6" name="Picture 5" descr="A diagram of a training process&#10;&#10;Description automatically generated">
            <a:extLst>
              <a:ext uri="{FF2B5EF4-FFF2-40B4-BE49-F238E27FC236}">
                <a16:creationId xmlns:a16="http://schemas.microsoft.com/office/drawing/2014/main" id="{508AF58F-77D0-31CB-A593-5CE89A8BD5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502"/>
            <a:ext cx="12192000" cy="488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28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Model Evaluation Results On Unseen Test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3E6A09-6A72-6F6B-F575-5B815B4DE9D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5E396-03AD-55F8-48CE-519FE7A6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51" y="2865652"/>
            <a:ext cx="4751530" cy="1858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44DCE-B1D9-23D7-89DA-5F7406D1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7" r="3009" b="170"/>
          <a:stretch/>
        </p:blipFill>
        <p:spPr>
          <a:xfrm>
            <a:off x="5029200" y="1676400"/>
            <a:ext cx="6959600" cy="4038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481B5-DA75-0667-FBB9-334F4B67BB20}"/>
              </a:ext>
            </a:extLst>
          </p:cNvPr>
          <p:cNvSpPr txBox="1"/>
          <p:nvPr/>
        </p:nvSpPr>
        <p:spPr>
          <a:xfrm>
            <a:off x="623258" y="1731376"/>
            <a:ext cx="3948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Test Loss: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0.11685</a:t>
            </a:r>
          </a:p>
          <a:p>
            <a:r>
              <a:rPr lang="en-US" sz="2000" dirty="0"/>
              <a:t>Test Accuracy: </a:t>
            </a:r>
            <a:r>
              <a:rPr lang="en-US" sz="2000" dirty="0">
                <a:solidFill>
                  <a:srgbClr val="FF0000"/>
                </a:solidFill>
              </a:rPr>
              <a:t>0.958273 (</a:t>
            </a:r>
            <a:r>
              <a:rPr lang="en-US" sz="2000" b="1" dirty="0">
                <a:solidFill>
                  <a:srgbClr val="FF0000"/>
                </a:solidFill>
              </a:rPr>
              <a:t>~ 96%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8661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9BE38-EE57-56FE-605B-16A40D37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3C1259-6382-5204-DFF1-DEF9D724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Model Evaluation Results On Unseen Test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BE04A3-8759-BD17-E1B3-9F2654C0007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DB02A-541C-84ED-80BC-8C8F870D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64" y="1524000"/>
            <a:ext cx="8436071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46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6E9AD-DD82-29A6-5D3C-F4C05300E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ACA48E-F7CF-0F7E-B5BF-5F390488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Model Evaluation Results On Unseen Test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04F549-1434-DF90-28ED-8CCC2E58AD0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BC8BD-CB29-4D74-F18E-661679A5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5400"/>
            <a:ext cx="5508074" cy="4665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22B01E-BFD2-3226-83FB-9C4C7181C0A6}"/>
              </a:ext>
            </a:extLst>
          </p:cNvPr>
          <p:cNvSpPr txBox="1"/>
          <p:nvPr/>
        </p:nvSpPr>
        <p:spPr>
          <a:xfrm>
            <a:off x="7696200" y="2459504"/>
            <a:ext cx="373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CC33"/>
                </a:solidFill>
              </a:rPr>
              <a:t>True Positives</a:t>
            </a:r>
            <a:r>
              <a:rPr lang="en-US" sz="2400" dirty="0"/>
              <a:t>: 1588</a:t>
            </a:r>
          </a:p>
          <a:p>
            <a:r>
              <a:rPr lang="en-US" sz="2400" b="1" dirty="0">
                <a:solidFill>
                  <a:srgbClr val="33CC33"/>
                </a:solidFill>
              </a:rPr>
              <a:t>True Negatives</a:t>
            </a:r>
            <a:r>
              <a:rPr lang="en-US" sz="2400" dirty="0"/>
              <a:t>: 1742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False Positives</a:t>
            </a:r>
            <a:r>
              <a:rPr lang="en-US" sz="2400" dirty="0"/>
              <a:t>: 53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False Negatives</a:t>
            </a:r>
            <a:r>
              <a:rPr lang="en-US" sz="2400" dirty="0"/>
              <a:t>: 92</a:t>
            </a:r>
          </a:p>
        </p:txBody>
      </p:sp>
    </p:spTree>
    <p:extLst>
      <p:ext uri="{BB962C8B-B14F-4D97-AF65-F5344CB8AC3E}">
        <p14:creationId xmlns:p14="http://schemas.microsoft.com/office/powerpoint/2010/main" val="17620783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30020-4E43-A098-7F84-483EBBF81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717FD3-70D2-0562-4850-1BB588BE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2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Unseen Audio Test – Actual Class Vs Predicted Class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A4899-1E41-D75A-EF20-130AE320BD4D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304F48-C46F-88B8-2FE9-86A8D1C3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07116"/>
            <a:ext cx="4800600" cy="5500349"/>
          </a:xfrm>
          <a:prstGeom prst="rect">
            <a:avLst/>
          </a:prstGeom>
        </p:spPr>
      </p:pic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E89229CB-47E3-491A-A1AE-1F6449F6DE35}"/>
              </a:ext>
            </a:extLst>
          </p:cNvPr>
          <p:cNvSpPr/>
          <p:nvPr/>
        </p:nvSpPr>
        <p:spPr>
          <a:xfrm>
            <a:off x="5392576" y="2667000"/>
            <a:ext cx="838200" cy="22860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C48F7-1E57-A63F-2B1E-4BB8622BD1AD}"/>
              </a:ext>
            </a:extLst>
          </p:cNvPr>
          <p:cNvSpPr txBox="1"/>
          <p:nvPr/>
        </p:nvSpPr>
        <p:spPr>
          <a:xfrm>
            <a:off x="312058" y="2319635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achieved an impressive performance, </a:t>
            </a:r>
            <a:r>
              <a:rPr lang="en-US" b="1" dirty="0">
                <a:solidFill>
                  <a:srgbClr val="00B0F0"/>
                </a:solidFill>
              </a:rPr>
              <a:t>correctly predicting 29 out of 30 instances</a:t>
            </a:r>
            <a:r>
              <a:rPr lang="en-US" dirty="0"/>
              <a:t>, with only 1 incorrect prediction. </a:t>
            </a:r>
          </a:p>
        </p:txBody>
      </p:sp>
    </p:spTree>
    <p:extLst>
      <p:ext uri="{BB962C8B-B14F-4D97-AF65-F5344CB8AC3E}">
        <p14:creationId xmlns:p14="http://schemas.microsoft.com/office/powerpoint/2010/main" val="11044206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E2526-B6CD-D0AD-87BF-7EBAFF20F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DA62EB-1ED2-3BA8-B734-224F6DAE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152400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In Next Step…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05E96-CC02-9E69-A768-F8130396DF99}"/>
              </a:ext>
            </a:extLst>
          </p:cNvPr>
          <p:cNvSpPr txBox="1"/>
          <p:nvPr/>
        </p:nvSpPr>
        <p:spPr>
          <a:xfrm>
            <a:off x="990600" y="1143000"/>
            <a:ext cx="11125199" cy="431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Multi-Language Deep Fake Audio Detection.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Model Performance Improvements (e.g. Optimization).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Explainable AI (XAI) for Model Interpretability.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Model Drift Detection and Automated Retraining Pipelines.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User Interface (UI) Design and Implementation.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Security Controls and Robustness Against Attacks.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Database Integration for Data and Model Management.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F6756-3B91-2C0A-15AC-CC1F557EEA25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2605318-3EDC-04FC-DD46-891E0F50D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276600"/>
            <a:ext cx="3726732" cy="25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947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88EEA9-4EC6-C591-F6CC-FB083674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" y="152400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13489-31E3-D6B0-AF4E-BFB1E0BDF213}"/>
              </a:ext>
            </a:extLst>
          </p:cNvPr>
          <p:cNvSpPr txBox="1"/>
          <p:nvPr/>
        </p:nvSpPr>
        <p:spPr>
          <a:xfrm>
            <a:off x="609600" y="1066800"/>
            <a:ext cx="1112519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[1]  A. Qais, A. Rastogi, A. Saxena, A. Rana and D. Sinha, "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Detecting Deepfake Audio Using Temporal Feature Extraction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," 2022 International Conference on Intelligent Controller and Computing for Smart Power (ICICCSP), Hyderabad, India, 2022, pp. 1-6,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10.1109/ICICCSP53532.2022.9862519. keywords: {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Deepfakes;Recurrent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neural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networks;Feature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extraction;Data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models;Numerical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models;Convolutional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neural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networks;Arrays;Convolutional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neural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network;Audio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Processing;FFT;Fast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Fourier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Transform;MFCC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Mel Frequency Cepstral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Coefficient;STFT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Short Time Fourier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Transform;Spectrogram;Spoofing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detection},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[2] L. Nguyen-Vu, T. -P. Doan, M. Bui, K. Hong and S. Jung, "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Integrating Psychoacoustics in Deepfake Detection Systems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," in IEEE Access, vol. 11, pp. 94563-94574, 2023,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10.1109/ACCESS.2023.3310809.keywords: {Band-pass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filters;Training;Psychoacoustic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models;Perturbation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methods;Robustness;Closed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box;Spectrogram;Adversarial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machine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learning;Psychoacoustic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models;Automatic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speaker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verification;adversarial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attack;spoofing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countermeasure;psychoacoustics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},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[3] T.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Cazalets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and J.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Dambre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"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Bioinspired Models for Enhanced Deepfake Audio Detection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," 2023 RIVF International Conference on Computing and Communication Technologies (RIVF), Hanoi, Vietnam, 2023, pp. 458-463,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10.1109/RIVF60135.2023.10471845. keywords: {Heuristic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algorithms;Biological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system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modeling;Time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series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analysis;Speech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recognition;Computer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architecture;Homeostasis;Reservoirs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},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[4]  Z.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Khanjani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L. Davis, A.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Tuz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K. Nwosu, C. Mallinson and V. P.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Janeja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"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Cross-Linguistic Deepfake Audio Detection Using Machine Learning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," 2023 IEEE International Conference on Intelligence and Security Informatics (ISI), Charlotte, NC, USA, 2023, pp. 01-06,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doi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: 10.1109/ISI58743.2023.10297267. keywords: {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Training;Annotations;Linguistics;Phonetics;Media;Feature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extraction;Security;audio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deepfake;spoofed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audio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detection;Artificial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Intelligence;linguistics;sociolinguistics;linguistic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 perception},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[5]   Al-Adwan, A.;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Alazzam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H.; Al-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Anbaki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N.; </a:t>
            </a:r>
            <a:r>
              <a:rPr 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Alduweib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, E.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Hybrid CNN-RNN Approach for Improved Deepfake Audio Detection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Devanagari"/>
                <a:cs typeface="Times New Roman" panose="02020603050405020304" pitchFamily="18" charset="0"/>
              </a:rPr>
              <a:t>. Computers 2024, 13, 99. https://doi.org/10.3390/computers13040099</a:t>
            </a: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</a:endParaRP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</a:endParaRP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</a:endParaRPr>
          </a:p>
          <a:p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  <a:latin typeface="Adobe Devanagari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C322A-CB0C-A49E-BA58-F790A3939DA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IT21305078</a:t>
            </a:r>
            <a:r>
              <a:rPr lang="en-US" sz="1800" dirty="0">
                <a:solidFill>
                  <a:schemeClr val="tx1"/>
                </a:solidFill>
              </a:rPr>
              <a:t>  |   Shehara M. G. D|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234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837087"/>
            <a:ext cx="7418916" cy="136207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IT21267086  | Hasara L. A. 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9304" y="3509277"/>
            <a:ext cx="10363200" cy="708248"/>
          </a:xfrm>
        </p:spPr>
        <p:txBody>
          <a:bodyPr/>
          <a:lstStyle/>
          <a:p>
            <a:r>
              <a:rPr lang="en-US" dirty="0">
                <a:latin typeface="Rajdhani" panose="02000000000000000000" pitchFamily="2" charset="0"/>
                <a:cs typeface="Rajdhani" panose="02000000000000000000" pitchFamily="2" charset="0"/>
              </a:rPr>
              <a:t>BSc (Hons) in Information Technology Specialising in Cyber 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person with dark hair wearing a white shirt&#10;&#10;Description automatically generated">
            <a:extLst>
              <a:ext uri="{FF2B5EF4-FFF2-40B4-BE49-F238E27FC236}">
                <a16:creationId xmlns:a16="http://schemas.microsoft.com/office/drawing/2014/main" id="{DC4F0717-C2D0-BF1B-2179-7CBDDA34A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849" y="24157"/>
            <a:ext cx="2133600" cy="259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59" y="3558269"/>
            <a:ext cx="11049000" cy="2332261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Rajdhani" panose="02000000000000000000" pitchFamily="2" charset="0"/>
                <a:cs typeface="Rajdhani" panose="02000000000000000000" pitchFamily="2" charset="0"/>
              </a:rPr>
              <a:t>IT21299902 | ZAKEY M.S.M.A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1449" y="3286284"/>
            <a:ext cx="10363200" cy="1500187"/>
          </a:xfrm>
        </p:spPr>
        <p:txBody>
          <a:bodyPr/>
          <a:lstStyle/>
          <a:p>
            <a:r>
              <a:rPr lang="en-US" dirty="0" err="1">
                <a:latin typeface="Rajdhani" panose="02000000000000000000" pitchFamily="2" charset="0"/>
                <a:cs typeface="Rajdhani" panose="02000000000000000000" pitchFamily="2" charset="0"/>
              </a:rPr>
              <a:t>Bsc</a:t>
            </a:r>
            <a:r>
              <a:rPr lang="en-US" dirty="0">
                <a:latin typeface="Rajdhani" panose="02000000000000000000" pitchFamily="2" charset="0"/>
                <a:cs typeface="Rajdhani" panose="02000000000000000000" pitchFamily="2" charset="0"/>
              </a:rPr>
              <a:t> in Information Technology Specialization in Cyber 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IT21299902   |   ZAKEY M.S.M.A  |   24-25J-137</a:t>
            </a:r>
          </a:p>
        </p:txBody>
      </p:sp>
      <p:cxnSp>
        <p:nvCxnSpPr>
          <p:cNvPr id="3" name="Google Shape;177;p30">
            <a:extLst>
              <a:ext uri="{FF2B5EF4-FFF2-40B4-BE49-F238E27FC236}">
                <a16:creationId xmlns:a16="http://schemas.microsoft.com/office/drawing/2014/main" id="{B489FE52-2F6E-CDEB-EBCB-410E97C830A1}"/>
              </a:ext>
            </a:extLst>
          </p:cNvPr>
          <p:cNvCxnSpPr/>
          <p:nvPr/>
        </p:nvCxnSpPr>
        <p:spPr>
          <a:xfrm rot="10800000" flipH="1">
            <a:off x="3697349" y="2948148"/>
            <a:ext cx="3425700" cy="21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76;p30">
            <a:extLst>
              <a:ext uri="{FF2B5EF4-FFF2-40B4-BE49-F238E27FC236}">
                <a16:creationId xmlns:a16="http://schemas.microsoft.com/office/drawing/2014/main" id="{4A3999F4-306D-494B-FD69-CCFF1C9EC902}"/>
              </a:ext>
            </a:extLst>
          </p:cNvPr>
          <p:cNvSpPr txBox="1">
            <a:spLocks/>
          </p:cNvSpPr>
          <p:nvPr/>
        </p:nvSpPr>
        <p:spPr>
          <a:xfrm>
            <a:off x="3697350" y="967470"/>
            <a:ext cx="34256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" sz="14000" b="1" dirty="0">
                <a:solidFill>
                  <a:schemeClr val="bg2">
                    <a:lumMod val="25000"/>
                  </a:schemeClr>
                </a:solidFill>
                <a:latin typeface="Rajdhani" panose="02000000000000000000" pitchFamily="2" charset="0"/>
                <a:cs typeface="Rajdhani" panose="02000000000000000000" pitchFamily="2" charset="0"/>
              </a:rPr>
              <a:t>01</a:t>
            </a:r>
          </a:p>
        </p:txBody>
      </p:sp>
      <p:pic>
        <p:nvPicPr>
          <p:cNvPr id="2" name="Picture 1" descr="A person in a blue shirt&#10;&#10;Description automatically generated">
            <a:extLst>
              <a:ext uri="{FF2B5EF4-FFF2-40B4-BE49-F238E27FC236}">
                <a16:creationId xmlns:a16="http://schemas.microsoft.com/office/drawing/2014/main" id="{29625BF7-C0E4-8C4F-DD98-2F996F42A5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17647" r="-429" b="36436"/>
          <a:stretch/>
        </p:blipFill>
        <p:spPr>
          <a:xfrm>
            <a:off x="9753600" y="152400"/>
            <a:ext cx="2359372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73F0-D85D-D872-B810-B874482CC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684000" cy="1219200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Fake News Detection</a:t>
            </a:r>
          </a:p>
        </p:txBody>
      </p:sp>
      <p:pic>
        <p:nvPicPr>
          <p:cNvPr id="5" name="Picture 4" descr="A robot reading a newspaper&#10;&#10;Description automatically generated">
            <a:extLst>
              <a:ext uri="{FF2B5EF4-FFF2-40B4-BE49-F238E27FC236}">
                <a16:creationId xmlns:a16="http://schemas.microsoft.com/office/drawing/2014/main" id="{2CA45EBA-1BB4-8D34-1807-B34D6DBE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1" b="10256"/>
          <a:stretch/>
        </p:blipFill>
        <p:spPr>
          <a:xfrm>
            <a:off x="304800" y="1371600"/>
            <a:ext cx="11684000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3074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900" b="1" dirty="0">
                <a:solidFill>
                  <a:schemeClr val="accent1">
                    <a:lumMod val="50000"/>
                  </a:schemeClr>
                </a:solidFill>
              </a:rPr>
              <a:t>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828800"/>
            <a:ext cx="10515600" cy="3048000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2400" dirty="0">
                <a:effectLst/>
                <a:latin typeface="Adobe Devanagari"/>
                <a:ea typeface="Aptos" panose="020B0004020202020204" pitchFamily="34" charset="0"/>
                <a:cs typeface="Times New Roman" panose="02020603050405020304" pitchFamily="18" charset="0"/>
              </a:rPr>
              <a:t>To design, develop, and evaluate a comprehensive fake news detection system that integrates multi-faceted analysis to enhance the system's accuracy, reliability, and resilience in identifying fake news across diverse contexts.</a:t>
            </a:r>
            <a:endParaRPr lang="en-US" sz="4000" dirty="0">
              <a:highlight>
                <a:srgbClr val="FFFF00"/>
              </a:highlight>
              <a:latin typeface="Adobe Devanaga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7F202E-9E77-2AD5-0BC3-B8B7215DD8B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Commercialization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22A3F-E90F-1943-887E-57770B34703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F1182-B78F-0BDE-BAE1-F7791700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353800" cy="5181600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latin typeface="Adobe Devanagari"/>
              </a:rPr>
              <a:t>Market Opportunity: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Adobe Devanagari"/>
              </a:rPr>
              <a:t>Vast and rapidly expanding, driven by the urgent global need for reliable information, regulatory demands, and the increasing prevalence of misinformation across digital media platforms.</a:t>
            </a:r>
          </a:p>
          <a:p>
            <a:pPr marL="0" indent="0">
              <a:buNone/>
            </a:pPr>
            <a:endParaRPr lang="en-US" sz="2000" dirty="0">
              <a:latin typeface="Adobe Devanagari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dobe Devanagari"/>
              </a:rPr>
              <a:t>Target Audience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</a:rPr>
              <a:t>News Consumers: Empower individuals to discern credible news.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Adobe Devanagari"/>
              </a:rPr>
              <a:t>General Public: Protect against misinformation in daily life.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Adobe Devanagari"/>
              </a:rPr>
              <a:t>Social Media Users: Address the prevalence of misleading content on platforms.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</a:rPr>
              <a:t>News Organizations &amp; Journalists: Provide tools for editorial accuracy and credibility checks.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Adobe Devanagari"/>
              </a:rPr>
              <a:t>Government &amp; Policy Makers: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Adobe Devanagari"/>
              </a:rPr>
              <a:t>Regulatory Bodies: Ensure compliance with emerging media laws.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Adobe Devanagari"/>
              </a:rPr>
              <a:t>Policy Makers: Support informed decision-making with credible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Adobe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21360415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8AE8-2FBD-193C-0EEE-55C4F75F2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Component Development Life Cycle for Fake News Detection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9FBD-9B9C-D624-BBC0-20BD3FAB8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600"/>
            <a:ext cx="10236200" cy="4533900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2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Problem Identification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→ What problem are solving?</a:t>
            </a:r>
          </a:p>
          <a:p>
            <a:pPr marL="0" marR="0" lvl="0" indent="0" algn="l" defTabSz="914400" rtl="0" eaLnBrk="0" fontAlgn="base" latinLnBrk="0" hangingPunct="0">
              <a:lnSpc>
                <a:spcPct val="2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Dataset Preparation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→ How is the data prepared for the system?</a:t>
            </a:r>
          </a:p>
          <a:p>
            <a:pPr marL="0" marR="0" lvl="0" indent="0" algn="l" defTabSz="914400" rtl="0" eaLnBrk="0" fontAlgn="base" latinLnBrk="0" hangingPunct="0">
              <a:lnSpc>
                <a:spcPct val="2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Feature Engineering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→ What features are extracted and why?</a:t>
            </a:r>
          </a:p>
          <a:p>
            <a:pPr marL="0" marR="0" lvl="0" indent="0" algn="l" defTabSz="914400" rtl="0" eaLnBrk="0" fontAlgn="base" latinLnBrk="0" hangingPunct="0">
              <a:lnSpc>
                <a:spcPct val="2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Module Development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→ Breakdown of the modules.</a:t>
            </a:r>
          </a:p>
          <a:p>
            <a:pPr marL="0" marR="0" lvl="0" indent="0" algn="l" defTabSz="914400" rtl="0" eaLnBrk="0" fontAlgn="base" latinLnBrk="0" hangingPunct="0">
              <a:lnSpc>
                <a:spcPct val="2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Training and Optimization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→ How do we ensure good performance?</a:t>
            </a:r>
          </a:p>
          <a:p>
            <a:pPr marL="0" marR="0" lvl="0" indent="0" algn="l" defTabSz="914400" rtl="0" eaLnBrk="0" fontAlgn="base" latinLnBrk="0" hangingPunct="0">
              <a:lnSpc>
                <a:spcPct val="2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Evaluation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→ How do we measure success?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848715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94754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Research Gap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7BBF98-2559-06E1-FFC8-098C4B12D662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IT21267086</a:t>
            </a:r>
            <a:r>
              <a:rPr lang="en-US" sz="1800" dirty="0">
                <a:solidFill>
                  <a:schemeClr val="tx1"/>
                </a:solidFill>
              </a:rPr>
              <a:t>  |     Hasara L. A. N     |      24-25j-137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30E45-111A-EFA4-23ED-F0D6BDDA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651" y="828935"/>
            <a:ext cx="7025285" cy="54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716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33B7-8B97-9F49-81D1-7EF730B1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High-level System Architecture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5D1C7E-0A12-8A01-A341-069C0073D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990600"/>
            <a:ext cx="10439400" cy="582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595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Moving Gears">
            <a:extLst>
              <a:ext uri="{FF2B5EF4-FFF2-40B4-BE49-F238E27FC236}">
                <a16:creationId xmlns:a16="http://schemas.microsoft.com/office/drawing/2014/main" id="{D8CC856C-F172-2B96-7F0D-CB29B0D194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8430" r="1" b="12954"/>
          <a:stretch/>
        </p:blipFill>
        <p:spPr>
          <a:xfrm>
            <a:off x="3865332" y="1447800"/>
            <a:ext cx="8326668" cy="368221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75AA32-4BB4-9F40-03E3-9A90EF53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667000"/>
            <a:ext cx="5018464" cy="1370578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84403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C410-9BEF-ACA6-077B-39420353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Data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EF772-4D61-D3BA-02A0-ECD5A8A5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54" y="1371600"/>
            <a:ext cx="9234891" cy="3947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6F5DA-13C1-A8D7-BC3B-6EAB4536C27A}"/>
              </a:ext>
            </a:extLst>
          </p:cNvPr>
          <p:cNvSpPr txBox="1"/>
          <p:nvPr/>
        </p:nvSpPr>
        <p:spPr>
          <a:xfrm>
            <a:off x="3098023" y="561688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https://www.kaggle.com/datasets/vcclab/welfake-dataset</a:t>
            </a:r>
          </a:p>
        </p:txBody>
      </p:sp>
    </p:spTree>
    <p:extLst>
      <p:ext uri="{BB962C8B-B14F-4D97-AF65-F5344CB8AC3E}">
        <p14:creationId xmlns:p14="http://schemas.microsoft.com/office/powerpoint/2010/main" val="36025960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B510-2B86-F509-C0C3-60742DEB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Class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ABFA5-B5A6-936B-5207-4E5597A5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78"/>
          <a:stretch/>
        </p:blipFill>
        <p:spPr>
          <a:xfrm>
            <a:off x="1981200" y="1371600"/>
            <a:ext cx="7618963" cy="4806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7221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D0A55-5B2A-097A-696A-8BBDFE89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Data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52A4B-7AA5-6505-D6EA-32E82F81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45" y="1524000"/>
            <a:ext cx="9335309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6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04;p24">
            <a:extLst>
              <a:ext uri="{FF2B5EF4-FFF2-40B4-BE49-F238E27FC236}">
                <a16:creationId xmlns:a16="http://schemas.microsoft.com/office/drawing/2014/main" id="{DBDE92F5-72B7-F578-C432-176503C09A05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6664" t="4858" r="6220" b="5495"/>
          <a:stretch/>
        </p:blipFill>
        <p:spPr>
          <a:xfrm>
            <a:off x="5794254" y="365125"/>
            <a:ext cx="6026150" cy="58435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IT21299902  |   ZAKEY M.S.M.A  |   24-25J-137</a:t>
            </a:r>
          </a:p>
        </p:txBody>
      </p:sp>
      <p:sp>
        <p:nvSpPr>
          <p:cNvPr id="15" name="Google Shape;174;p30">
            <a:extLst>
              <a:ext uri="{FF2B5EF4-FFF2-40B4-BE49-F238E27FC236}">
                <a16:creationId xmlns:a16="http://schemas.microsoft.com/office/drawing/2014/main" id="{1B1A6E11-CCD8-27DB-B434-961371946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38200" y="1295400"/>
            <a:ext cx="63246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ajdhani" panose="02000000000000000000" pitchFamily="2" charset="0"/>
                <a:cs typeface="Rajdhani" panose="02000000000000000000" pitchFamily="2" charset="0"/>
              </a:rPr>
              <a:t>Tampered Image Detection</a:t>
            </a:r>
            <a:endParaRPr b="1" dirty="0">
              <a:latin typeface="Rajdhani" panose="02000000000000000000" pitchFamily="2" charset="0"/>
              <a:cs typeface="Rajdhan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36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D844-69E1-EEFF-0B8C-EACC1E25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Word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D01F7-6A49-096A-4CFF-373D7CC5B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5" y="2551331"/>
            <a:ext cx="11310700" cy="3376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159424-6F03-48E7-8CF5-26191EBD9A08}"/>
              </a:ext>
            </a:extLst>
          </p:cNvPr>
          <p:cNvSpPr txBox="1"/>
          <p:nvPr/>
        </p:nvSpPr>
        <p:spPr>
          <a:xfrm>
            <a:off x="440650" y="1295400"/>
            <a:ext cx="11141750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Word clouds reveal the most frequently used words in fake and real news, highlighting differences in language patterns and recurring themes in the articles.</a:t>
            </a:r>
          </a:p>
        </p:txBody>
      </p:sp>
    </p:spTree>
    <p:extLst>
      <p:ext uri="{BB962C8B-B14F-4D97-AF65-F5344CB8AC3E}">
        <p14:creationId xmlns:p14="http://schemas.microsoft.com/office/powerpoint/2010/main" val="4869965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50A1-BB62-B19D-4537-5C924A4B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Data Preprocessing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FB07D52-8B3C-60EF-CA67-A88AF6DC2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2" y="1219200"/>
            <a:ext cx="11797795" cy="45723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826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883D-5A48-DA54-8007-4B601555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Feature Engineering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524CE9-BDD0-F9D3-AA85-52242E8D5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77406"/>
            <a:ext cx="9753899" cy="55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86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B6FE-7FE4-88AA-E9BC-48DB058C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Attention-Enhanced Hybrid Model for Fake News Classification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C94A713-42A1-D5AB-31F3-8CFBAC6A78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0" y="1096962"/>
            <a:ext cx="11887200" cy="4836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5522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3121C0B-23BC-B07D-6D0F-A45699E52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4419600"/>
            <a:ext cx="11353800" cy="1752600"/>
          </a:xfrm>
        </p:spPr>
        <p:txBody>
          <a:bodyPr>
            <a:normAutofit/>
          </a:bodyPr>
          <a:lstStyle/>
          <a:p>
            <a:r>
              <a:rPr lang="en-US" sz="2000" b="1" dirty="0"/>
              <a:t>Text Input</a:t>
            </a:r>
            <a:r>
              <a:rPr lang="en-US" sz="2000" dirty="0"/>
              <a:t>: Processes tokenized text sequences (max length: 794).</a:t>
            </a:r>
          </a:p>
          <a:p>
            <a:r>
              <a:rPr lang="en-US" sz="2000" b="1" dirty="0"/>
              <a:t>Embedding Layer: </a:t>
            </a:r>
            <a:r>
              <a:rPr lang="en-US" sz="2000" dirty="0"/>
              <a:t>Pre-trained </a:t>
            </a:r>
            <a:r>
              <a:rPr lang="en-US" sz="2000" dirty="0" err="1"/>
              <a:t>GloVe</a:t>
            </a:r>
            <a:r>
              <a:rPr lang="en-US" sz="2000" dirty="0"/>
              <a:t> embeddings (100-dim) are frozen for training.</a:t>
            </a:r>
          </a:p>
          <a:p>
            <a:r>
              <a:rPr lang="en-US" sz="2000" b="1" dirty="0"/>
              <a:t>CNN Layers</a:t>
            </a:r>
            <a:r>
              <a:rPr lang="en-US" sz="2000" dirty="0"/>
              <a:t>: Three Conv1D layers (kernel sizes: 3, 5, 7) capture features of varying lengths.</a:t>
            </a:r>
          </a:p>
          <a:p>
            <a:r>
              <a:rPr lang="en-US" sz="2000" dirty="0"/>
              <a:t>Outputs are concatenated and pooled using MaxPooling1D to reduce dimensionality.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28D2A-2293-9E07-3012-FAE6B0D636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138"/>
          <a:stretch/>
        </p:blipFill>
        <p:spPr>
          <a:xfrm>
            <a:off x="301426" y="419100"/>
            <a:ext cx="11589148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86265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7737-054F-F675-68D7-B561E75E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172"/>
          <a:stretch/>
        </p:blipFill>
        <p:spPr>
          <a:xfrm>
            <a:off x="762000" y="304800"/>
            <a:ext cx="979527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1FA01-42D0-D3B5-AAFE-34854F779A59}"/>
              </a:ext>
            </a:extLst>
          </p:cNvPr>
          <p:cNvSpPr txBox="1"/>
          <p:nvPr/>
        </p:nvSpPr>
        <p:spPr>
          <a:xfrm>
            <a:off x="10886" y="4419600"/>
            <a:ext cx="12790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BiLSTM</a:t>
            </a:r>
            <a:r>
              <a:rPr lang="en-US" b="1" dirty="0"/>
              <a:t>:</a:t>
            </a:r>
            <a:r>
              <a:rPr lang="en-US" dirty="0"/>
              <a:t> Bidirectional LSTM (64 units) captures sequential dependencies in the text.</a:t>
            </a:r>
          </a:p>
          <a:p>
            <a:r>
              <a:rPr lang="en-US" b="1" dirty="0"/>
              <a:t>Multi-Head Attention</a:t>
            </a:r>
            <a:r>
              <a:rPr lang="en-US" dirty="0"/>
              <a:t>: Enhances feature representation by focusing on relevant parts of the sequence.</a:t>
            </a:r>
          </a:p>
          <a:p>
            <a:r>
              <a:rPr lang="en-US" b="1" dirty="0"/>
              <a:t>Feature Pooling</a:t>
            </a:r>
            <a:r>
              <a:rPr lang="en-US" dirty="0"/>
              <a:t>: </a:t>
            </a:r>
            <a:r>
              <a:rPr lang="en-US" dirty="0" err="1"/>
              <a:t>GlobalMaxPooling</a:t>
            </a:r>
            <a:r>
              <a:rPr lang="en-US" dirty="0"/>
              <a:t> reduces dimensionality from attention outputs.</a:t>
            </a:r>
          </a:p>
          <a:p>
            <a:r>
              <a:rPr lang="en-US" b="1" dirty="0"/>
              <a:t>Hand-Engineered Features: </a:t>
            </a:r>
            <a:r>
              <a:rPr lang="en-US" dirty="0"/>
              <a:t>Gaussian noise added for robustness, followed by Dense and </a:t>
            </a:r>
            <a:r>
              <a:rPr lang="en-US" dirty="0" err="1"/>
              <a:t>BatchNorm</a:t>
            </a:r>
            <a:r>
              <a:rPr lang="en-US" dirty="0"/>
              <a:t> layers.</a:t>
            </a:r>
          </a:p>
          <a:p>
            <a:r>
              <a:rPr lang="en-US" b="1" dirty="0"/>
              <a:t>Feature Fusion</a:t>
            </a:r>
            <a:r>
              <a:rPr lang="en-US" dirty="0"/>
              <a:t>: Text and hand-engineered features are concatenated, followed by Dense and Dropout layers for integration.</a:t>
            </a:r>
          </a:p>
          <a:p>
            <a:r>
              <a:rPr lang="en-US" b="1" dirty="0"/>
              <a:t>Output Layer</a:t>
            </a:r>
            <a:r>
              <a:rPr lang="en-US" dirty="0"/>
              <a:t>: Single-node sigmoid layer for binary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2698198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733EF-F7EB-B817-A93F-5F45D0408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1" y="2590800"/>
            <a:ext cx="11421209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Loss Function: </a:t>
            </a:r>
            <a:r>
              <a:rPr lang="en-US" sz="1800" dirty="0"/>
              <a:t>Binary </a:t>
            </a:r>
            <a:r>
              <a:rPr lang="en-US" sz="1800" dirty="0" err="1"/>
              <a:t>Crossentropy</a:t>
            </a:r>
            <a:r>
              <a:rPr lang="en-US" sz="1800" dirty="0"/>
              <a:t>: Measures the difference between the predicted and actual labels.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Optimizer: </a:t>
            </a:r>
            <a:r>
              <a:rPr lang="en-US" sz="1800" dirty="0"/>
              <a:t>Custom optimizer (Adam) ensures efficient weight updates for faster convergence.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Metrics:</a:t>
            </a: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   Accuracy: Evaluates the percentage of correctly classified samples.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   AUC: Assesses model’s ability to distinguish between classes (true positives vs false positives).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   Precision: Focuses on minimizing false positives, ensuring that news classified as fake is truly fake.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   Recall: Aims to maximize the detection of all actual fake news, reducing false negatives.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A7773-4DFF-E80B-1AD5-E66B43C4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1" y="685800"/>
            <a:ext cx="1186961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78863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8B2E7-E351-E043-24B4-FB6D86D7A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2B2A60-5758-22DC-4A24-9C92AD31B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67000"/>
            <a:ext cx="5974916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3BDC8D-C128-B26D-E24B-9ED9626F01D7}"/>
              </a:ext>
            </a:extLst>
          </p:cNvPr>
          <p:cNvSpPr/>
          <p:nvPr/>
        </p:nvSpPr>
        <p:spPr>
          <a:xfrm>
            <a:off x="381000" y="381000"/>
            <a:ext cx="111252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dobe Devanagari"/>
              </a:rPr>
              <a:t>Training Insights and Evaluation Metrics</a:t>
            </a:r>
            <a:endParaRPr lang="en-US" sz="4400" b="1" cap="none" spc="0" dirty="0">
              <a:ln w="0"/>
              <a:solidFill>
                <a:schemeClr val="accent2">
                  <a:lumMod val="50000"/>
                </a:schemeClr>
              </a:solidFill>
              <a:latin typeface="Adobe Devanagari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426481B5-DA75-0667-FBB9-334F4B67BB20}"/>
              </a:ext>
            </a:extLst>
          </p:cNvPr>
          <p:cNvSpPr txBox="1"/>
          <p:nvPr/>
        </p:nvSpPr>
        <p:spPr>
          <a:xfrm>
            <a:off x="657808" y="2057400"/>
            <a:ext cx="394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Test Accuracy: </a:t>
            </a:r>
            <a:r>
              <a:rPr lang="en-US" sz="2000" dirty="0">
                <a:solidFill>
                  <a:srgbClr val="FF0000"/>
                </a:solidFill>
              </a:rPr>
              <a:t>0.9516 (</a:t>
            </a:r>
            <a:r>
              <a:rPr lang="en-US" sz="2000" b="1" dirty="0">
                <a:solidFill>
                  <a:srgbClr val="FF0000"/>
                </a:solidFill>
              </a:rPr>
              <a:t>~ 95%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E14FD-AB83-F851-6620-20345C14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1" b="18889"/>
          <a:stretch/>
        </p:blipFill>
        <p:spPr>
          <a:xfrm>
            <a:off x="6858000" y="1752600"/>
            <a:ext cx="4963725" cy="4343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9332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EF30E6-E55E-1AE0-B274-B1D068DBCB9C}"/>
              </a:ext>
            </a:extLst>
          </p:cNvPr>
          <p:cNvSpPr/>
          <p:nvPr/>
        </p:nvSpPr>
        <p:spPr>
          <a:xfrm>
            <a:off x="381000" y="381000"/>
            <a:ext cx="111252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dobe Devanagari"/>
              </a:rPr>
              <a:t>Training Insights and Evaluation Metrics</a:t>
            </a:r>
            <a:endParaRPr lang="en-US" sz="4400" b="1" cap="none" spc="0" dirty="0">
              <a:ln w="0"/>
              <a:solidFill>
                <a:schemeClr val="accent2">
                  <a:lumMod val="50000"/>
                </a:schemeClr>
              </a:solidFill>
              <a:latin typeface="Adobe Devanaga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53DE40-64A6-C216-F981-C8D60628B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752600"/>
            <a:ext cx="5298466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728FA8-DA28-458E-3182-426096D5BDEA}"/>
              </a:ext>
            </a:extLst>
          </p:cNvPr>
          <p:cNvSpPr txBox="1"/>
          <p:nvPr/>
        </p:nvSpPr>
        <p:spPr>
          <a:xfrm>
            <a:off x="949933" y="2057400"/>
            <a:ext cx="4993667" cy="293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00B050"/>
                </a:solidFill>
              </a:rPr>
              <a:t>True Positives (TP): </a:t>
            </a:r>
            <a:r>
              <a:rPr lang="en-US" sz="2400" dirty="0"/>
              <a:t>3583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00B050"/>
                </a:solidFill>
              </a:rPr>
              <a:t>True Negatives (TN): </a:t>
            </a:r>
            <a:r>
              <a:rPr lang="en-US" sz="2400" dirty="0"/>
              <a:t>3324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FF0000"/>
                </a:solidFill>
              </a:rPr>
              <a:t>False Positives (FP): </a:t>
            </a:r>
            <a:r>
              <a:rPr lang="en-US" sz="2400" dirty="0"/>
              <a:t>179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FF0000"/>
                </a:solidFill>
              </a:rPr>
              <a:t>False Negatives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(FN): </a:t>
            </a:r>
            <a:r>
              <a:rPr lang="en-US" sz="2400" dirty="0"/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23863374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7EDB3E-6851-46F1-7D75-9846CD40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0" y="1600200"/>
            <a:ext cx="5718829" cy="409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8CFF83-9261-211C-5B91-E51777DB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600200"/>
            <a:ext cx="5382131" cy="4082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1660FC-4CEB-6E2E-BDDC-2BA1E51BBFC0}"/>
              </a:ext>
            </a:extLst>
          </p:cNvPr>
          <p:cNvSpPr/>
          <p:nvPr/>
        </p:nvSpPr>
        <p:spPr>
          <a:xfrm>
            <a:off x="381000" y="381000"/>
            <a:ext cx="111252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dobe Devanagari"/>
              </a:rPr>
              <a:t>Training Insights and Evaluation Metrics</a:t>
            </a:r>
            <a:endParaRPr lang="en-US" sz="4400" b="1" cap="none" spc="0" dirty="0">
              <a:ln w="0"/>
              <a:solidFill>
                <a:schemeClr val="accent2">
                  <a:lumMod val="50000"/>
                </a:schemeClr>
              </a:solidFill>
              <a:latin typeface="Adobe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941344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3" ma:contentTypeDescription="Create a new document." ma:contentTypeScope="" ma:versionID="82e70f973760d71ce5f1e502bb013d03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4d1e6b93f11312e598310e1d6362e66b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219C08-F75A-4B27-85E6-1563D7188291}"/>
</file>

<file path=customXml/itemProps2.xml><?xml version="1.0" encoding="utf-8"?>
<ds:datastoreItem xmlns:ds="http://schemas.openxmlformats.org/officeDocument/2006/customXml" ds:itemID="{8CA22DC6-275B-48F2-B174-1706B9C434DB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4da6588c-a52b-4d0b-8663-93e0f7ef87c0"/>
    <ds:schemaRef ds:uri="db72c12f-87a4-44ab-bbc5-4cc8306b158a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39B5CD5-73D9-4F87-922E-A7AB2167C2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Proposal-Presentation-Template</Template>
  <TotalTime>2700</TotalTime>
  <Words>5453</Words>
  <Application>Microsoft Office PowerPoint</Application>
  <PresentationFormat>Widescreen</PresentationFormat>
  <Paragraphs>522</Paragraphs>
  <Slides>103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6" baseType="lpstr">
      <vt:lpstr>Adobe Devanagari</vt:lpstr>
      <vt:lpstr>Aptos</vt:lpstr>
      <vt:lpstr>Arial</vt:lpstr>
      <vt:lpstr>Calibri</vt:lpstr>
      <vt:lpstr>Cambria</vt:lpstr>
      <vt:lpstr>Cambria (Body)</vt:lpstr>
      <vt:lpstr>Cambria(body)</vt:lpstr>
      <vt:lpstr>Courier New</vt:lpstr>
      <vt:lpstr>Rajdhani</vt:lpstr>
      <vt:lpstr>Symbol</vt:lpstr>
      <vt:lpstr>Times New Roman</vt:lpstr>
      <vt:lpstr>Wingdings</vt:lpstr>
      <vt:lpstr>Office Theme</vt:lpstr>
      <vt:lpstr>Multimodal Multimedia Integrity Verification – Detection ONOMA</vt:lpstr>
      <vt:lpstr>Meet The Team</vt:lpstr>
      <vt:lpstr>Content</vt:lpstr>
      <vt:lpstr>Introduction</vt:lpstr>
      <vt:lpstr>Research Question</vt:lpstr>
      <vt:lpstr>Objective</vt:lpstr>
      <vt:lpstr>Overall System Diagram</vt:lpstr>
      <vt:lpstr>IT21299902 | ZAKEY M.S.M.A</vt:lpstr>
      <vt:lpstr>Tampered Image Detection</vt:lpstr>
      <vt:lpstr>Introduction</vt:lpstr>
      <vt:lpstr>Research Background</vt:lpstr>
      <vt:lpstr>Objectives of the Research</vt:lpstr>
      <vt:lpstr>Commercialization</vt:lpstr>
      <vt:lpstr>Commercialization</vt:lpstr>
      <vt:lpstr>Research Gap</vt:lpstr>
      <vt:lpstr>METHODOLOGY</vt:lpstr>
      <vt:lpstr>Methodology cont.</vt:lpstr>
      <vt:lpstr>Methodology cont</vt:lpstr>
      <vt:lpstr>Methodology cont</vt:lpstr>
      <vt:lpstr>Evidences for the completion.</vt:lpstr>
      <vt:lpstr>Error Level analysis</vt:lpstr>
      <vt:lpstr>SRM filtering</vt:lpstr>
      <vt:lpstr>Dual Branch CNN</vt:lpstr>
      <vt:lpstr>Dual Branch CNN</vt:lpstr>
      <vt:lpstr>Dual Branch CNN - Training</vt:lpstr>
      <vt:lpstr>Model performance evaluation</vt:lpstr>
      <vt:lpstr>Model performance evaluation</vt:lpstr>
      <vt:lpstr>Model Output testing.</vt:lpstr>
      <vt:lpstr>Try &amp; Fails.</vt:lpstr>
      <vt:lpstr>What's the next step.</vt:lpstr>
      <vt:lpstr>REFERENCES</vt:lpstr>
      <vt:lpstr>REFERENCES cont</vt:lpstr>
      <vt:lpstr>IT21305078 | Dissanayake w. p. d. b.</vt:lpstr>
      <vt:lpstr>PowerPoint Presentation</vt:lpstr>
      <vt:lpstr>Objective</vt:lpstr>
      <vt:lpstr>Commercialization</vt:lpstr>
      <vt:lpstr>Proposed Research Gap</vt:lpstr>
      <vt:lpstr>Component development life cycle </vt:lpstr>
      <vt:lpstr>System Diagram</vt:lpstr>
      <vt:lpstr>Methodology</vt:lpstr>
      <vt:lpstr>Dataset Selection</vt:lpstr>
      <vt:lpstr>Data Distribution</vt:lpstr>
      <vt:lpstr>Pipeline Overview</vt:lpstr>
      <vt:lpstr>Pipeline Explained - Preprocessing</vt:lpstr>
      <vt:lpstr>PowerPoint Presentation</vt:lpstr>
      <vt:lpstr>PowerPoint Presentation</vt:lpstr>
      <vt:lpstr>Model Evaluation Results On Unseen Test Data</vt:lpstr>
      <vt:lpstr>In Next Step…</vt:lpstr>
      <vt:lpstr>References</vt:lpstr>
      <vt:lpstr>IT21305078 | Shehara M. G. D</vt:lpstr>
      <vt:lpstr>PowerPoint Presentation</vt:lpstr>
      <vt:lpstr>Objective</vt:lpstr>
      <vt:lpstr>Commercialization</vt:lpstr>
      <vt:lpstr>Proposed Research Gap</vt:lpstr>
      <vt:lpstr>Component development life cycle </vt:lpstr>
      <vt:lpstr>System Diagram</vt:lpstr>
      <vt:lpstr>Methodology</vt:lpstr>
      <vt:lpstr>Dataset Selection</vt:lpstr>
      <vt:lpstr>Data Distribution</vt:lpstr>
      <vt:lpstr>Raw Audio Preparation</vt:lpstr>
      <vt:lpstr>Audio Features Extraction</vt:lpstr>
      <vt:lpstr>Extracted Features Preparation</vt:lpstr>
      <vt:lpstr>Hybrid (ResNet[CNN]-LSTM-AttentionNet) Model Architecture</vt:lpstr>
      <vt:lpstr>Hybrid (ResNet[CNN]-LSTM-AttentionNet) Model Architecture</vt:lpstr>
      <vt:lpstr>Hybrid (ResNet[CNN]-LSTM-AttentionNet) Model Architecture</vt:lpstr>
      <vt:lpstr>Hybrid (ResNet[CNN]-LSTM-AttentionNet) Model Architecture</vt:lpstr>
      <vt:lpstr>Hybrid (ResNet[CNN]-LSTM-AttentionNet) Model Architecture</vt:lpstr>
      <vt:lpstr>Hybrid (ResNet[CNN]-LSTM-AttentionNet) Model Architecture</vt:lpstr>
      <vt:lpstr>Hybrid (ResNet[CNN]-LSTM-AttentionNet) Model Architecture</vt:lpstr>
      <vt:lpstr>Hybrid (ResNet[CNN]-LSTM-AttentionNet) Model Architecture</vt:lpstr>
      <vt:lpstr>Hybrid (ResNet[CNN]-LSTM-AttentionNet) Model Architecture</vt:lpstr>
      <vt:lpstr>Model Training</vt:lpstr>
      <vt:lpstr>Model Evaluation Results On Unseen Test Data</vt:lpstr>
      <vt:lpstr>Model Evaluation Results On Unseen Test Data</vt:lpstr>
      <vt:lpstr>Model Evaluation Results On Unseen Test Data</vt:lpstr>
      <vt:lpstr>Unseen Audio Test – Actual Class Vs Predicted Class </vt:lpstr>
      <vt:lpstr>In Next Step…</vt:lpstr>
      <vt:lpstr>References</vt:lpstr>
      <vt:lpstr>IT21267086  | Hasara L. A. N</vt:lpstr>
      <vt:lpstr>Fake News Detection</vt:lpstr>
      <vt:lpstr>OBJECTIVE</vt:lpstr>
      <vt:lpstr>Commercialization </vt:lpstr>
      <vt:lpstr>Component Development Life Cycle for Fake News Detection System</vt:lpstr>
      <vt:lpstr>Research Gap </vt:lpstr>
      <vt:lpstr>High-level System Architecture</vt:lpstr>
      <vt:lpstr>Methodology</vt:lpstr>
      <vt:lpstr>Data Collection</vt:lpstr>
      <vt:lpstr>Class Distribution</vt:lpstr>
      <vt:lpstr>Data Distribution</vt:lpstr>
      <vt:lpstr>Word Cloud</vt:lpstr>
      <vt:lpstr>Data Preprocessing</vt:lpstr>
      <vt:lpstr>Feature Engineering</vt:lpstr>
      <vt:lpstr>Attention-Enhanced Hybrid Model for Fake News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Unseen Data Evaluation</vt:lpstr>
      <vt:lpstr>Project Updates: Upcoming Plans</vt:lpstr>
      <vt:lpstr>REFERENCES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Multimedia Integrity Verification – Detection ONOMA</dc:title>
  <dc:creator>Zakey M.S.M.A it21299902</dc:creator>
  <cp:lastModifiedBy>Dissanayake W.P.D.B it21372308</cp:lastModifiedBy>
  <cp:revision>22</cp:revision>
  <dcterms:created xsi:type="dcterms:W3CDTF">2024-08-04T14:09:47Z</dcterms:created>
  <dcterms:modified xsi:type="dcterms:W3CDTF">2024-12-06T16:39:54Z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